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2" r:id="rId1"/>
    <p:sldMasterId id="2147483763" r:id="rId2"/>
    <p:sldMasterId id="2147483764" r:id="rId3"/>
  </p:sldMasterIdLst>
  <p:notesMasterIdLst>
    <p:notesMasterId r:id="rId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95"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5143500" type="screen16x9"/>
  <p:notesSz cx="6858000" cy="9144000"/>
  <p:embeddedFontLst>
    <p:embeddedFont>
      <p:font typeface="Amatic SC" panose="020B0604020202020204" charset="-79"/>
      <p:regular r:id="rId45"/>
      <p:bold r:id="rId46"/>
    </p:embeddedFont>
    <p:embeddedFont>
      <p:font typeface="Calibri" panose="020F0502020204030204" pitchFamily="34" charset="0"/>
      <p:regular r:id="rId47"/>
      <p:bold r:id="rId48"/>
      <p:italic r:id="rId49"/>
      <p:boldItalic r:id="rId50"/>
    </p:embeddedFont>
    <p:embeddedFont>
      <p:font typeface="Inconsolata" panose="020B0604020202020204" charset="0"/>
      <p:regular r:id="rId51"/>
      <p:bold r:id="rId52"/>
    </p:embeddedFont>
    <p:embeddedFont>
      <p:font typeface="Roboto" panose="020B0604020202020204" charset="0"/>
      <p:regular r:id="rId53"/>
      <p:bold r:id="rId54"/>
      <p:italic r:id="rId55"/>
      <p:boldItalic r:id="rId56"/>
    </p:embeddedFont>
    <p:embeddedFont>
      <p:font typeface="Roboto Light" panose="020B0604020202020204" charset="0"/>
      <p:regular r:id="rId57"/>
      <p:bold r:id="rId58"/>
      <p:italic r:id="rId59"/>
      <p:boldItalic r:id="rId60"/>
    </p:embeddedFont>
    <p:embeddedFont>
      <p:font typeface="Roboto Medium" panose="020B0604020202020204" charset="0"/>
      <p:regular r:id="rId61"/>
      <p:bold r:id="rId62"/>
      <p:italic r:id="rId63"/>
      <p:boldItalic r:id="rId64"/>
    </p:embeddedFont>
    <p:embeddedFont>
      <p:font typeface="Roboto Thin"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70">
          <p15:clr>
            <a:srgbClr val="A4A3A4"/>
          </p15:clr>
        </p15:guide>
        <p15:guide id="2" pos="3651">
          <p15:clr>
            <a:srgbClr val="A4A3A4"/>
          </p15:clr>
        </p15:guide>
        <p15:guide id="3" orient="horz" pos="149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4123F2-503B-4E7F-9CD5-D30B0A1BBFD7}">
  <a:tblStyle styleId="{9B4123F2-503B-4E7F-9CD5-D30B0A1BBF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69" autoAdjust="0"/>
  </p:normalViewPr>
  <p:slideViewPr>
    <p:cSldViewPr snapToGrid="0">
      <p:cViewPr varScale="1">
        <p:scale>
          <a:sx n="199" d="100"/>
          <a:sy n="199" d="100"/>
        </p:scale>
        <p:origin x="1954" y="139"/>
      </p:cViewPr>
      <p:guideLst>
        <p:guide orient="horz" pos="1770"/>
        <p:guide pos="3651"/>
        <p:guide orient="horz" pos="149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font" Target="fonts/font24.fntdata"/><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7.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3fd1e2d0d3_2_1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22" name="Google Shape;2022;g3fd1e2d0d3_2_1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4c978b1247_0_293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1" name="Google Shape;2091;g4c978b1247_0_29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solidFill>
                <a:schemeClr val="dk1"/>
              </a:solidFill>
            </a:endParaRPr>
          </a:p>
          <a:p>
            <a:pPr marL="0" lvl="0" indent="0" algn="l" rtl="0">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You have permission to struggle. To fail. To not “get” everything immediately. </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2092" name="Google Shape;2092;g4c978b1247_0_29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3fd1e2d0d3_2_7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8" name="Google Shape;2098;g3fd1e2d0d3_2_7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99" name="Google Shape;2099;g3fd1e2d0d3_2_7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3fd1e2d0d3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5" name="Google Shape;2105;g3fd1e2d0d3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Image source: shutterstock_1051979417</a:t>
            </a:r>
            <a:endParaRPr sz="1100" b="0" i="0" u="none" strike="noStrike" cap="none">
              <a:solidFill>
                <a:schemeClr val="dk1"/>
              </a:solidFill>
              <a:latin typeface="Calibri"/>
              <a:ea typeface="Calibri"/>
              <a:cs typeface="Calibri"/>
              <a:sym typeface="Calibri"/>
            </a:endParaRPr>
          </a:p>
        </p:txBody>
      </p:sp>
      <p:sp>
        <p:nvSpPr>
          <p:cNvPr id="2106" name="Google Shape;2106;g3fd1e2d0d3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4c978b1247_0_3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4c978b1247_0_3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Server is just another computer that happens to </a:t>
            </a:r>
            <a:r>
              <a:rPr lang="en-US" i="1" dirty="0"/>
              <a:t>serve </a:t>
            </a:r>
            <a:r>
              <a:rPr lang="en-US" i="0" dirty="0"/>
              <a:t> other computers (clients)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4c978b1247_0_49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0" name="Google Shape;2140;g4c978b1247_0_49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Image source: shutterstock_1051979417</a:t>
            </a:r>
            <a:endParaRPr sz="1100" b="0" i="0" u="none" strike="noStrike" cap="none">
              <a:solidFill>
                <a:schemeClr val="dk1"/>
              </a:solidFill>
              <a:latin typeface="Calibri"/>
              <a:ea typeface="Calibri"/>
              <a:cs typeface="Calibri"/>
              <a:sym typeface="Calibri"/>
            </a:endParaRPr>
          </a:p>
        </p:txBody>
      </p:sp>
      <p:sp>
        <p:nvSpPr>
          <p:cNvPr id="2141" name="Google Shape;2141;g4c978b1247_0_49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3fd1e2d0d3_2_1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0" name="Google Shape;2150;g3fd1e2d0d3_2_1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51" name="Google Shape;2151;g3fd1e2d0d3_2_1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4c978b1247_0_49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3" name="Google Shape;2163;g4c978b1247_0_49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Image source: shutterstock_1051979417</a:t>
            </a:r>
            <a:endParaRPr sz="1100" b="0" i="0" u="none" strike="noStrike" cap="none">
              <a:solidFill>
                <a:schemeClr val="dk1"/>
              </a:solidFill>
              <a:latin typeface="Calibri"/>
              <a:ea typeface="Calibri"/>
              <a:cs typeface="Calibri"/>
              <a:sym typeface="Calibri"/>
            </a:endParaRPr>
          </a:p>
        </p:txBody>
      </p:sp>
      <p:sp>
        <p:nvSpPr>
          <p:cNvPr id="2164" name="Google Shape;2164;g4c978b1247_0_49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4c978b1247_0_4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4c978b1247_0_4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4c978b1247_0_49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g4c978b1247_0_49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2198" name="Google Shape;2198;g4c978b1247_0_49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4c978b1247_0_4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4c978b1247_0_4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TCP communication</a:t>
            </a:r>
          </a:p>
          <a:p>
            <a:pPr marL="0" lvl="0" indent="0" algn="l" rtl="0">
              <a:spcBef>
                <a:spcPts val="0"/>
              </a:spcBef>
              <a:spcAft>
                <a:spcPts val="0"/>
              </a:spcAft>
              <a:buNone/>
            </a:pPr>
            <a:r>
              <a:rPr lang="en-US" dirty="0"/>
              <a:t>HTTPS uses TLS to encrypt data using certificate with public and private key cryptography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p>
          <a:p>
            <a:pPr marL="0" lvl="0" indent="0" algn="l" rtl="0">
              <a:spcBef>
                <a:spcPts val="0"/>
              </a:spcBef>
              <a:spcAft>
                <a:spcPts val="0"/>
              </a:spcAft>
              <a:buNone/>
            </a:pPr>
            <a:r>
              <a:rPr lang="en-US" dirty="0"/>
              <a:t>TLS &gt; unique to HTTPS</a:t>
            </a:r>
          </a:p>
          <a:p>
            <a:pPr marL="0" lvl="0" indent="0" algn="l" rtl="0">
              <a:spcBef>
                <a:spcPts val="0"/>
              </a:spcBef>
              <a:spcAft>
                <a:spcPts val="0"/>
              </a:spcAft>
              <a:buNone/>
            </a:pPr>
            <a:r>
              <a:rPr lang="en-US" dirty="0"/>
              <a:t>TCP</a:t>
            </a:r>
            <a:br>
              <a:rPr lang="en-US" dirty="0"/>
            </a:br>
            <a:r>
              <a:rPr lang="en-US" dirty="0"/>
              <a:t>IP</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3fd1e2d0d3_2_2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9" name="Google Shape;2029;g3fd1e2d0d3_2_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30" name="Google Shape;2030;g3fd1e2d0d3_2_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4c978b1247_0_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4c978b1247_0_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4c978b1247_0_5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4c978b1247_0_5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3fd1e2d0d3_2_16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7" name="Google Shape;2277;g3fd1e2d0d3_2_1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278" name="Google Shape;2278;g3fd1e2d0d3_2_1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fd1e2d0d3_2_1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shutterstock_300344546.</a:t>
            </a:r>
            <a:endParaRPr/>
          </a:p>
        </p:txBody>
      </p:sp>
      <p:sp>
        <p:nvSpPr>
          <p:cNvPr id="2284" name="Google Shape;2284;g3fd1e2d0d3_2_16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4c978b1247_0_6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4c978b1247_0_6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4c978b1247_0_645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3" name="Google Shape;2343;g4c978b1247_0_64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shutterstock_622449173</a:t>
            </a:r>
            <a:endParaRPr sz="1100" b="0" i="0" u="none" strike="noStrike" cap="none">
              <a:solidFill>
                <a:schemeClr val="dk1"/>
              </a:solidFill>
              <a:latin typeface="Calibri"/>
              <a:ea typeface="Calibri"/>
              <a:cs typeface="Calibri"/>
              <a:sym typeface="Calibri"/>
            </a:endParaRPr>
          </a:p>
        </p:txBody>
      </p:sp>
      <p:sp>
        <p:nvSpPr>
          <p:cNvPr id="2344" name="Google Shape;2344;g4c978b1247_0_64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3fd1e2d0d3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3" name="Google Shape;2353;g3fd1e2d0d3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54" name="Google Shape;2354;g3fd1e2d0d3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4c978b1247_0_6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4c978b1247_0_6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we build websites we have been using one computer to serve as both ends. The server happens to be the same as the client. The special name for a server on the same machine is localhost</a:t>
            </a:r>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6907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3fd1e2d0d3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9" name="Google Shape;2389;g3fd1e2d0d3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90" name="Google Shape;2390;g3fd1e2d0d3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3fd1e2d0d3_2_2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36" name="Google Shape;2036;g3fd1e2d0d3_2_2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4c978b1247_0_6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396" name="Google Shape;2396;g4c978b1247_0_61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4c978b1247_0_6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4c978b1247_0_6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4c978b1247_0_6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4c978b1247_0_6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4c978b1247_0_6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4c978b1247_0_6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4c978b1247_0_6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4c978b1247_0_6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4c978b1247_0_6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4c978b1247_0_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7"/>
        <p:cNvGrpSpPr/>
        <p:nvPr/>
      </p:nvGrpSpPr>
      <p:grpSpPr>
        <a:xfrm>
          <a:off x="0" y="0"/>
          <a:ext cx="0" cy="0"/>
          <a:chOff x="0" y="0"/>
          <a:chExt cx="0" cy="0"/>
        </a:xfrm>
      </p:grpSpPr>
      <p:sp>
        <p:nvSpPr>
          <p:cNvPr id="2468" name="Google Shape;2468;g4c978b1247_0_6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9" name="Google Shape;2469;g4c978b1247_0_6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4c978b1247_0_6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4c978b1247_0_6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4c978b1247_0_6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4c978b1247_0_6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3fd1e2d0d3_2_3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8" name="Google Shape;2498;g3fd1e2d0d3_2_3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499" name="Google Shape;2499;g3fd1e2d0d3_2_3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3fd1e2d0d3_2_3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This image is public domain: https://en.wikipedia.org/wiki/Rosie_the_Riveter</a:t>
            </a:r>
            <a:endParaRPr/>
          </a:p>
        </p:txBody>
      </p:sp>
      <p:sp>
        <p:nvSpPr>
          <p:cNvPr id="2044" name="Google Shape;2044;g3fd1e2d0d3_2_3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3fd1e2d0d3_2_36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5" name="Google Shape;2505;g3fd1e2d0d3_2_36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506" name="Google Shape;2506;g3fd1e2d0d3_2_36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3fd1e2d0d3_2_4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52" name="Google Shape;2052;g3fd1e2d0d3_2_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3fd1e2d0d3_2_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63" name="Google Shape;2063;g3fd1e2d0d3_2_4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3fd1e2d0d3_2_5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Image source: shutterstock_1037716798</a:t>
            </a:r>
            <a:endParaRPr/>
          </a:p>
        </p:txBody>
      </p:sp>
      <p:sp>
        <p:nvSpPr>
          <p:cNvPr id="2069" name="Google Shape;2069;g3fd1e2d0d3_2_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4c978b1247_0_1934: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7" name="Google Shape;2077;g4c978b1247_0_19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78" name="Google Shape;2078;g4c978b1247_0_19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4c978b1247_0_194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4" name="Google Shape;2084;g4c978b1247_0_19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85" name="Google Shape;2085;g4c978b1247_0_19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79"/>
        <p:cNvGrpSpPr/>
        <p:nvPr/>
      </p:nvGrpSpPr>
      <p:grpSpPr>
        <a:xfrm>
          <a:off x="0" y="0"/>
          <a:ext cx="0" cy="0"/>
          <a:chOff x="0" y="0"/>
          <a:chExt cx="0" cy="0"/>
        </a:xfrm>
      </p:grpSpPr>
      <p:sp>
        <p:nvSpPr>
          <p:cNvPr id="1780" name="Google Shape;1780;p10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1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3" name="Google Shape;1783;p1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84" name="Google Shape;1784;p1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5" name="Google Shape;1785;p1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10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10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0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10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0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1" name="Google Shape;1791;p10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0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3" name="Google Shape;1793;p10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0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5" name="Google Shape;1795;p10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0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7" name="Google Shape;1797;p10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0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9" name="Google Shape;1799;p10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00" name="Google Shape;1800;p10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01" name="Google Shape;1801;p10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02" name="Google Shape;1802;p10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03" name="Google Shape;1803;p10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04" name="Google Shape;1804;p10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05" name="Google Shape;1805;p10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06"/>
        <p:cNvGrpSpPr/>
        <p:nvPr/>
      </p:nvGrpSpPr>
      <p:grpSpPr>
        <a:xfrm>
          <a:off x="0" y="0"/>
          <a:ext cx="0" cy="0"/>
          <a:chOff x="0" y="0"/>
          <a:chExt cx="0" cy="0"/>
        </a:xfrm>
      </p:grpSpPr>
      <p:sp>
        <p:nvSpPr>
          <p:cNvPr id="1807" name="Google Shape;1807;p10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1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10" name="Google Shape;1810;p1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11" name="Google Shape;1811;p1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12" name="Google Shape;1812;p1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10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10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0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10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0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8" name="Google Shape;1818;p10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0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0" name="Google Shape;1820;p10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0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2" name="Google Shape;1822;p10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0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10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26" name="Google Shape;1826;p10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27" name="Google Shape;1827;p10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28" name="Google Shape;1828;p10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29" name="Google Shape;1829;p10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30" name="Google Shape;1830;p10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31" name="Google Shape;1831;p10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32" name="Google Shape;1832;p10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33"/>
        <p:cNvGrpSpPr/>
        <p:nvPr/>
      </p:nvGrpSpPr>
      <p:grpSpPr>
        <a:xfrm>
          <a:off x="0" y="0"/>
          <a:ext cx="0" cy="0"/>
          <a:chOff x="0" y="0"/>
          <a:chExt cx="0" cy="0"/>
        </a:xfrm>
      </p:grpSpPr>
      <p:sp>
        <p:nvSpPr>
          <p:cNvPr id="1834" name="Google Shape;1834;p10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1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7" name="Google Shape;1837;p1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38" name="Google Shape;1838;p1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9" name="Google Shape;1839;p1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10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10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0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10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0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10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7" name="Google Shape;1847;p10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0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9" name="Google Shape;1849;p10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0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1" name="Google Shape;1851;p10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0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53" name="Google Shape;1853;p10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54" name="Google Shape;1854;p10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55" name="Google Shape;1855;p10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56" name="Google Shape;1856;p10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57" name="Google Shape;1857;p10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58" name="Google Shape;1858;p10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59" name="Google Shape;1859;p10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60"/>
        <p:cNvGrpSpPr/>
        <p:nvPr/>
      </p:nvGrpSpPr>
      <p:grpSpPr>
        <a:xfrm>
          <a:off x="0" y="0"/>
          <a:ext cx="0" cy="0"/>
          <a:chOff x="0" y="0"/>
          <a:chExt cx="0" cy="0"/>
        </a:xfrm>
      </p:grpSpPr>
      <p:sp>
        <p:nvSpPr>
          <p:cNvPr id="1861" name="Google Shape;1861;p1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1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3" name="Google Shape;1863;p1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1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5" name="Google Shape;1865;p1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10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0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10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0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10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0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10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0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4" name="Google Shape;1874;p10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0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6" name="Google Shape;1876;p10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8" name="Google Shape;1878;p10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0" name="Google Shape;1880;p10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0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82" name="Google Shape;1882;p10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883" name="Google Shape;1883;p10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884" name="Google Shape;1884;p10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885" name="Google Shape;1885;p10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886" name="Google Shape;1886;p10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887" name="Google Shape;1887;p10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888" name="Google Shape;1888;p10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889" name="Google Shape;1889;p10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890"/>
        <p:cNvGrpSpPr/>
        <p:nvPr/>
      </p:nvGrpSpPr>
      <p:grpSpPr>
        <a:xfrm>
          <a:off x="0" y="0"/>
          <a:ext cx="0" cy="0"/>
          <a:chOff x="0" y="0"/>
          <a:chExt cx="0" cy="0"/>
        </a:xfrm>
      </p:grpSpPr>
      <p:sp>
        <p:nvSpPr>
          <p:cNvPr id="1891" name="Google Shape;1891;p10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10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3" name="Google Shape;1893;p1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10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95" name="Google Shape;1895;p10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10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0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10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0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10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0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10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0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4" name="Google Shape;1904;p10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0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6" name="Google Shape;1906;p10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0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8" name="Google Shape;1908;p10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0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10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12" name="Google Shape;1912;p10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13" name="Google Shape;1913;p10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14" name="Google Shape;1914;p10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15" name="Google Shape;1915;p10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16" name="Google Shape;1916;p10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7" name="Google Shape;1917;p10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18" name="Google Shape;1918;p10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9" name="Google Shape;1919;p10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20"/>
        <p:cNvGrpSpPr/>
        <p:nvPr/>
      </p:nvGrpSpPr>
      <p:grpSpPr>
        <a:xfrm>
          <a:off x="0" y="0"/>
          <a:ext cx="0" cy="0"/>
          <a:chOff x="0" y="0"/>
          <a:chExt cx="0" cy="0"/>
        </a:xfrm>
      </p:grpSpPr>
      <p:sp>
        <p:nvSpPr>
          <p:cNvPr id="1921" name="Google Shape;1921;p10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10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23" name="Google Shape;1923;p10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10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5" name="Google Shape;1925;p10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10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0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10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10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10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0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10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0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10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0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8" name="Google Shape;1938;p10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0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0" name="Google Shape;1940;p10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0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42" name="Google Shape;1942;p10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43" name="Google Shape;1943;p10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44" name="Google Shape;1944;p10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45" name="Google Shape;1945;p10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46" name="Google Shape;1946;p10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47" name="Google Shape;1947;p10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48" name="Google Shape;1948;p10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49" name="Google Shape;1949;p10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50"/>
        <p:cNvGrpSpPr/>
        <p:nvPr/>
      </p:nvGrpSpPr>
      <p:grpSpPr>
        <a:xfrm>
          <a:off x="0" y="0"/>
          <a:ext cx="0" cy="0"/>
          <a:chOff x="0" y="0"/>
          <a:chExt cx="0" cy="0"/>
        </a:xfrm>
      </p:grpSpPr>
      <p:sp>
        <p:nvSpPr>
          <p:cNvPr id="1951" name="Google Shape;1951;p10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10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53" name="Google Shape;1953;p1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54" name="Google Shape;1954;p10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5" name="Google Shape;1955;p10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10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0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10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0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10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0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10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0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10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6" name="Google Shape;1966;p10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0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8" name="Google Shape;1968;p10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0" name="Google Shape;1970;p10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72" name="Google Shape;1972;p10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73" name="Google Shape;1973;p10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74" name="Google Shape;1974;p10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75" name="Google Shape;1975;p10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76" name="Google Shape;1976;p10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77" name="Google Shape;1977;p10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78" name="Google Shape;1978;p10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979" name="Google Shape;1979;p10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980"/>
        <p:cNvGrpSpPr/>
        <p:nvPr/>
      </p:nvGrpSpPr>
      <p:grpSpPr>
        <a:xfrm>
          <a:off x="0" y="0"/>
          <a:ext cx="0" cy="0"/>
          <a:chOff x="0" y="0"/>
          <a:chExt cx="0" cy="0"/>
        </a:xfrm>
      </p:grpSpPr>
      <p:pic>
        <p:nvPicPr>
          <p:cNvPr id="1981" name="Google Shape;1981;p11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82" name="Google Shape;1982;p11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84" name="Google Shape;1984;p11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985" name="Google Shape;1985;p11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986" name="Google Shape;1986;p11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987"/>
        <p:cNvGrpSpPr/>
        <p:nvPr/>
      </p:nvGrpSpPr>
      <p:grpSpPr>
        <a:xfrm>
          <a:off x="0" y="0"/>
          <a:ext cx="0" cy="0"/>
          <a:chOff x="0" y="0"/>
          <a:chExt cx="0" cy="0"/>
        </a:xfrm>
      </p:grpSpPr>
      <p:pic>
        <p:nvPicPr>
          <p:cNvPr id="1988" name="Google Shape;1988;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89" name="Google Shape;1989;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11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991" name="Google Shape;1991;p11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51. Take a Break 1">
  <p:cSld name="CUSTOM_6">
    <p:spTree>
      <p:nvGrpSpPr>
        <p:cNvPr id="1" name="Shape 1992"/>
        <p:cNvGrpSpPr/>
        <p:nvPr/>
      </p:nvGrpSpPr>
      <p:grpSpPr>
        <a:xfrm>
          <a:off x="0" y="0"/>
          <a:ext cx="0" cy="0"/>
          <a:chOff x="0" y="0"/>
          <a:chExt cx="0" cy="0"/>
        </a:xfrm>
      </p:grpSpPr>
      <p:pic>
        <p:nvPicPr>
          <p:cNvPr id="1993" name="Google Shape;1993;p11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994" name="Google Shape;1994;p11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995" name="Google Shape;1995;p11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996"/>
        <p:cNvGrpSpPr/>
        <p:nvPr/>
      </p:nvGrpSpPr>
      <p:grpSpPr>
        <a:xfrm>
          <a:off x="0" y="0"/>
          <a:ext cx="0" cy="0"/>
          <a:chOff x="0" y="0"/>
          <a:chExt cx="0" cy="0"/>
        </a:xfrm>
      </p:grpSpPr>
      <p:pic>
        <p:nvPicPr>
          <p:cNvPr id="1997" name="Google Shape;1997;p11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998" name="Google Shape;1998;p11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999" name="Google Shape;1999;p11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000"/>
        <p:cNvGrpSpPr/>
        <p:nvPr/>
      </p:nvGrpSpPr>
      <p:grpSpPr>
        <a:xfrm>
          <a:off x="0" y="0"/>
          <a:ext cx="0" cy="0"/>
          <a:chOff x="0" y="0"/>
          <a:chExt cx="0" cy="0"/>
        </a:xfrm>
      </p:grpSpPr>
      <p:pic>
        <p:nvPicPr>
          <p:cNvPr id="2001" name="Google Shape;2001;p11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02" name="Google Shape;2002;p11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03" name="Google Shape;2003;p11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04" name="Google Shape;2004;p11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005" name="Google Shape;2005;p11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1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007"/>
        <p:cNvGrpSpPr/>
        <p:nvPr/>
      </p:nvGrpSpPr>
      <p:grpSpPr>
        <a:xfrm>
          <a:off x="0" y="0"/>
          <a:ext cx="0" cy="0"/>
          <a:chOff x="0" y="0"/>
          <a:chExt cx="0" cy="0"/>
        </a:xfrm>
      </p:grpSpPr>
      <p:pic>
        <p:nvPicPr>
          <p:cNvPr id="2008" name="Google Shape;2008;p11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09" name="Google Shape;2009;p11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10" name="Google Shape;2010;p11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011" name="Google Shape;2011;p11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1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1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2014"/>
        <p:cNvGrpSpPr/>
        <p:nvPr/>
      </p:nvGrpSpPr>
      <p:grpSpPr>
        <a:xfrm>
          <a:off x="0" y="0"/>
          <a:ext cx="0" cy="0"/>
          <a:chOff x="0" y="0"/>
          <a:chExt cx="0" cy="0"/>
        </a:xfrm>
      </p:grpSpPr>
      <p:pic>
        <p:nvPicPr>
          <p:cNvPr id="2015" name="Google Shape;2015;p116"/>
          <p:cNvPicPr preferRelativeResize="0"/>
          <p:nvPr/>
        </p:nvPicPr>
        <p:blipFill>
          <a:blip r:embed="rId2">
            <a:alphaModFix/>
          </a:blip>
          <a:stretch>
            <a:fillRect/>
          </a:stretch>
        </p:blipFill>
        <p:spPr>
          <a:xfrm>
            <a:off x="0" y="0"/>
            <a:ext cx="9144010" cy="5143500"/>
          </a:xfrm>
          <a:prstGeom prst="rect">
            <a:avLst/>
          </a:prstGeom>
          <a:noFill/>
          <a:ln>
            <a:noFill/>
          </a:ln>
        </p:spPr>
      </p:pic>
      <p:sp>
        <p:nvSpPr>
          <p:cNvPr id="2016" name="Google Shape;2016;p11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017"/>
        <p:cNvGrpSpPr/>
        <p:nvPr/>
      </p:nvGrpSpPr>
      <p:grpSpPr>
        <a:xfrm>
          <a:off x="0" y="0"/>
          <a:ext cx="0" cy="0"/>
          <a:chOff x="0" y="0"/>
          <a:chExt cx="0" cy="0"/>
        </a:xfrm>
      </p:grpSpPr>
      <p:pic>
        <p:nvPicPr>
          <p:cNvPr id="2018" name="Google Shape;2018;p11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019" name="Google Shape;2019;p11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282"/>
        <p:cNvGrpSpPr/>
        <p:nvPr/>
      </p:nvGrpSpPr>
      <p:grpSpPr>
        <a:xfrm>
          <a:off x="0" y="0"/>
          <a:ext cx="0" cy="0"/>
          <a:chOff x="0" y="0"/>
          <a:chExt cx="0" cy="0"/>
        </a:xfrm>
      </p:grpSpPr>
      <p:sp>
        <p:nvSpPr>
          <p:cNvPr id="283" name="Google Shape;283;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6" name="Google Shape;286;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8" name="Google Shape;28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9" name="Google Shape;289;p34"/>
          <p:cNvGrpSpPr/>
          <p:nvPr/>
        </p:nvGrpSpPr>
        <p:grpSpPr>
          <a:xfrm>
            <a:off x="457200" y="1237825"/>
            <a:ext cx="776900" cy="486300"/>
            <a:chOff x="457200" y="1466425"/>
            <a:chExt cx="776900" cy="486300"/>
          </a:xfrm>
        </p:grpSpPr>
        <p:sp>
          <p:nvSpPr>
            <p:cNvPr id="290" name="Google Shape;29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1" name="Google Shape;29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4"/>
          <p:cNvGrpSpPr/>
          <p:nvPr/>
        </p:nvGrpSpPr>
        <p:grpSpPr>
          <a:xfrm>
            <a:off x="457200" y="1828900"/>
            <a:ext cx="776900" cy="486300"/>
            <a:chOff x="457200" y="1466425"/>
            <a:chExt cx="776900" cy="486300"/>
          </a:xfrm>
        </p:grpSpPr>
        <p:sp>
          <p:nvSpPr>
            <p:cNvPr id="295" name="Google Shape;295;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6" name="Google Shape;296;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4"/>
          <p:cNvGrpSpPr/>
          <p:nvPr/>
        </p:nvGrpSpPr>
        <p:grpSpPr>
          <a:xfrm>
            <a:off x="457200" y="2419975"/>
            <a:ext cx="776900" cy="486300"/>
            <a:chOff x="457200" y="1466425"/>
            <a:chExt cx="776900" cy="486300"/>
          </a:xfrm>
        </p:grpSpPr>
        <p:sp>
          <p:nvSpPr>
            <p:cNvPr id="299" name="Google Shape;299;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0" name="Google Shape;300;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4"/>
          <p:cNvGrpSpPr/>
          <p:nvPr/>
        </p:nvGrpSpPr>
        <p:grpSpPr>
          <a:xfrm>
            <a:off x="457200" y="3011050"/>
            <a:ext cx="776900" cy="486300"/>
            <a:chOff x="457200" y="1466425"/>
            <a:chExt cx="776900" cy="486300"/>
          </a:xfrm>
        </p:grpSpPr>
        <p:sp>
          <p:nvSpPr>
            <p:cNvPr id="303" name="Google Shape;30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4" name="Google Shape;30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4"/>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4"/>
          <p:cNvGrpSpPr/>
          <p:nvPr/>
        </p:nvGrpSpPr>
        <p:grpSpPr>
          <a:xfrm>
            <a:off x="457200" y="3602137"/>
            <a:ext cx="776900" cy="486300"/>
            <a:chOff x="457200" y="1466425"/>
            <a:chExt cx="776900" cy="486300"/>
          </a:xfrm>
        </p:grpSpPr>
        <p:sp>
          <p:nvSpPr>
            <p:cNvPr id="307" name="Google Shape;307;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8" name="Google Shape;308;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4"/>
          <p:cNvGrpSpPr/>
          <p:nvPr/>
        </p:nvGrpSpPr>
        <p:grpSpPr>
          <a:xfrm>
            <a:off x="457200" y="4193262"/>
            <a:ext cx="776900" cy="486300"/>
            <a:chOff x="457200" y="1466425"/>
            <a:chExt cx="776900" cy="486300"/>
          </a:xfrm>
        </p:grpSpPr>
        <p:sp>
          <p:nvSpPr>
            <p:cNvPr id="311" name="Google Shape;311;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2" name="Google Shape;312;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3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34"/>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1034"/>
        <p:cNvGrpSpPr/>
        <p:nvPr/>
      </p:nvGrpSpPr>
      <p:grpSpPr>
        <a:xfrm>
          <a:off x="0" y="0"/>
          <a:ext cx="0" cy="0"/>
          <a:chOff x="0" y="0"/>
          <a:chExt cx="0" cy="0"/>
        </a:xfrm>
      </p:grpSpPr>
      <p:sp>
        <p:nvSpPr>
          <p:cNvPr id="1035" name="Google Shape;1035;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38"/>
        <p:cNvGrpSpPr/>
        <p:nvPr/>
      </p:nvGrpSpPr>
      <p:grpSpPr>
        <a:xfrm>
          <a:off x="0" y="0"/>
          <a:ext cx="0" cy="0"/>
          <a:chOff x="0" y="0"/>
          <a:chExt cx="0" cy="0"/>
        </a:xfrm>
      </p:grpSpPr>
      <p:pic>
        <p:nvPicPr>
          <p:cNvPr id="1039" name="Google Shape;1039;p6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0" name="Google Shape;1040;p6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42" name="Google Shape;1042;p6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043" name="Google Shape;1043;p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4" name="Google Shape;1044;p6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5" name="Google Shape;1045;p6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7" name="Google Shape;1047;p6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48"/>
        <p:cNvGrpSpPr/>
        <p:nvPr/>
      </p:nvGrpSpPr>
      <p:grpSpPr>
        <a:xfrm>
          <a:off x="0" y="0"/>
          <a:ext cx="0" cy="0"/>
          <a:chOff x="0" y="0"/>
          <a:chExt cx="0" cy="0"/>
        </a:xfrm>
      </p:grpSpPr>
      <p:pic>
        <p:nvPicPr>
          <p:cNvPr id="1049" name="Google Shape;1049;p6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0" name="Google Shape;1050;p6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52" name="Google Shape;1052;p6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53" name="Google Shape;1053;p6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6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6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6" name="Google Shape;1056;p6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57" name="Google Shape;1057;p6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58"/>
        <p:cNvGrpSpPr/>
        <p:nvPr/>
      </p:nvGrpSpPr>
      <p:grpSpPr>
        <a:xfrm>
          <a:off x="0" y="0"/>
          <a:ext cx="0" cy="0"/>
          <a:chOff x="0" y="0"/>
          <a:chExt cx="0" cy="0"/>
        </a:xfrm>
      </p:grpSpPr>
      <p:pic>
        <p:nvPicPr>
          <p:cNvPr id="1059" name="Google Shape;1059;p6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0" name="Google Shape;1060;p6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62" name="Google Shape;1062;p6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3" name="Google Shape;1063;p6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4" name="Google Shape;1064;p6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5" name="Google Shape;1065;p6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66" name="Google Shape;1066;p6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67" name="Google Shape;1067;p6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68"/>
        <p:cNvGrpSpPr/>
        <p:nvPr/>
      </p:nvGrpSpPr>
      <p:grpSpPr>
        <a:xfrm>
          <a:off x="0" y="0"/>
          <a:ext cx="0" cy="0"/>
          <a:chOff x="0" y="0"/>
          <a:chExt cx="0" cy="0"/>
        </a:xfrm>
      </p:grpSpPr>
      <p:pic>
        <p:nvPicPr>
          <p:cNvPr id="1069" name="Google Shape;1069;p6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0" name="Google Shape;1070;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1" name="Google Shape;1071;p6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72" name="Google Shape;1072;p6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73" name="Google Shape;1073;p6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74" name="Google Shape;1074;p6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6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6" name="Google Shape;1076;p6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77" name="Google Shape;1077;p6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78"/>
        <p:cNvGrpSpPr/>
        <p:nvPr/>
      </p:nvGrpSpPr>
      <p:grpSpPr>
        <a:xfrm>
          <a:off x="0" y="0"/>
          <a:ext cx="0" cy="0"/>
          <a:chOff x="0" y="0"/>
          <a:chExt cx="0" cy="0"/>
        </a:xfrm>
      </p:grpSpPr>
      <p:pic>
        <p:nvPicPr>
          <p:cNvPr id="1079" name="Google Shape;1079;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0" name="Google Shape;1080;p6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1" name="Google Shape;1081;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82"/>
        <p:cNvGrpSpPr/>
        <p:nvPr/>
      </p:nvGrpSpPr>
      <p:grpSpPr>
        <a:xfrm>
          <a:off x="0" y="0"/>
          <a:ext cx="0" cy="0"/>
          <a:chOff x="0" y="0"/>
          <a:chExt cx="0" cy="0"/>
        </a:xfrm>
      </p:grpSpPr>
      <p:pic>
        <p:nvPicPr>
          <p:cNvPr id="1083" name="Google Shape;1083;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4" name="Google Shape;1084;p6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5" name="Google Shape;1085;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86"/>
        <p:cNvGrpSpPr/>
        <p:nvPr/>
      </p:nvGrpSpPr>
      <p:grpSpPr>
        <a:xfrm>
          <a:off x="0" y="0"/>
          <a:ext cx="0" cy="0"/>
          <a:chOff x="0" y="0"/>
          <a:chExt cx="0" cy="0"/>
        </a:xfrm>
      </p:grpSpPr>
      <p:sp>
        <p:nvSpPr>
          <p:cNvPr id="1087" name="Google Shape;1087;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8" name="Google Shape;1088;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89" name="Google Shape;1089;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90" name="Google Shape;1090;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1" name="Google Shape;1091;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2" name="Google Shape;1092;p7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93"/>
        <p:cNvGrpSpPr/>
        <p:nvPr/>
      </p:nvGrpSpPr>
      <p:grpSpPr>
        <a:xfrm>
          <a:off x="0" y="0"/>
          <a:ext cx="0" cy="0"/>
          <a:chOff x="0" y="0"/>
          <a:chExt cx="0" cy="0"/>
        </a:xfrm>
      </p:grpSpPr>
      <p:pic>
        <p:nvPicPr>
          <p:cNvPr id="1094" name="Google Shape;1094;p7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5" name="Google Shape;1095;p7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6" name="Google Shape;1096;p7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97" name="Google Shape;1097;p7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8" name="Google Shape;1098;p7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9" name="Google Shape;1099;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00" name="Google Shape;1100;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1" name="Google Shape;1101;p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02"/>
        <p:cNvGrpSpPr/>
        <p:nvPr/>
      </p:nvGrpSpPr>
      <p:grpSpPr>
        <a:xfrm>
          <a:off x="0" y="0"/>
          <a:ext cx="0" cy="0"/>
          <a:chOff x="0" y="0"/>
          <a:chExt cx="0" cy="0"/>
        </a:xfrm>
      </p:grpSpPr>
      <p:pic>
        <p:nvPicPr>
          <p:cNvPr id="1103" name="Google Shape;1103;p7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4" name="Google Shape;1104;p7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5" name="Google Shape;1105;p7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06" name="Google Shape;1106;p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107"/>
        <p:cNvGrpSpPr/>
        <p:nvPr/>
      </p:nvGrpSpPr>
      <p:grpSpPr>
        <a:xfrm>
          <a:off x="0" y="0"/>
          <a:ext cx="0" cy="0"/>
          <a:chOff x="0" y="0"/>
          <a:chExt cx="0" cy="0"/>
        </a:xfrm>
      </p:grpSpPr>
      <p:pic>
        <p:nvPicPr>
          <p:cNvPr id="1108" name="Google Shape;1108;p7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9" name="Google Shape;1109;p7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12" name="Google Shape;1112;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13" name="Google Shape;1113;p7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14" name="Google Shape;1114;p7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15"/>
        <p:cNvGrpSpPr/>
        <p:nvPr/>
      </p:nvGrpSpPr>
      <p:grpSpPr>
        <a:xfrm>
          <a:off x="0" y="0"/>
          <a:ext cx="0" cy="0"/>
          <a:chOff x="0" y="0"/>
          <a:chExt cx="0" cy="0"/>
        </a:xfrm>
      </p:grpSpPr>
      <p:pic>
        <p:nvPicPr>
          <p:cNvPr id="1116" name="Google Shape;1116;p7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7" name="Google Shape;1117;p7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8" name="Google Shape;1118;p7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9" name="Google Shape;1119;p7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0" name="Google Shape;1120;p7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1" name="Google Shape;1121;p7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22" name="Google Shape;1122;p7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23" name="Google Shape;1123;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4" name="Google Shape;1124;p7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25"/>
        <p:cNvGrpSpPr/>
        <p:nvPr/>
      </p:nvGrpSpPr>
      <p:grpSpPr>
        <a:xfrm>
          <a:off x="0" y="0"/>
          <a:ext cx="0" cy="0"/>
          <a:chOff x="0" y="0"/>
          <a:chExt cx="0" cy="0"/>
        </a:xfrm>
      </p:grpSpPr>
      <p:pic>
        <p:nvPicPr>
          <p:cNvPr id="1126" name="Google Shape;1126;p7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27" name="Google Shape;112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8" name="Google Shape;1128;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0" name="Google Shape;1130;p7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31" name="Google Shape;1131;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32" name="Google Shape;1132;p7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7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34"/>
        <p:cNvGrpSpPr/>
        <p:nvPr/>
      </p:nvGrpSpPr>
      <p:grpSpPr>
        <a:xfrm>
          <a:off x="0" y="0"/>
          <a:ext cx="0" cy="0"/>
          <a:chOff x="0" y="0"/>
          <a:chExt cx="0" cy="0"/>
        </a:xfrm>
      </p:grpSpPr>
      <p:pic>
        <p:nvPicPr>
          <p:cNvPr id="1135" name="Google Shape;1135;p7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36" name="Google Shape;1136;p7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7" name="Google Shape;1137;p7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8" name="Google Shape;1138;p7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7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0" name="Google Shape;1140;p7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41" name="Google Shape;1141;p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2" name="Google Shape;1142;p7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43"/>
        <p:cNvGrpSpPr/>
        <p:nvPr/>
      </p:nvGrpSpPr>
      <p:grpSpPr>
        <a:xfrm>
          <a:off x="0" y="0"/>
          <a:ext cx="0" cy="0"/>
          <a:chOff x="0" y="0"/>
          <a:chExt cx="0" cy="0"/>
        </a:xfrm>
      </p:grpSpPr>
      <p:sp>
        <p:nvSpPr>
          <p:cNvPr id="1144" name="Google Shape;1144;p7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5" name="Google Shape;1145;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6" name="Google Shape;1146;p7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7" name="Google Shape;1147;p7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8" name="Google Shape;1148;p7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9" name="Google Shape;114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7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51" name="Google Shape;1151;p7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52"/>
        <p:cNvGrpSpPr/>
        <p:nvPr/>
      </p:nvGrpSpPr>
      <p:grpSpPr>
        <a:xfrm>
          <a:off x="0" y="0"/>
          <a:ext cx="0" cy="0"/>
          <a:chOff x="0" y="0"/>
          <a:chExt cx="0" cy="0"/>
        </a:xfrm>
      </p:grpSpPr>
      <p:pic>
        <p:nvPicPr>
          <p:cNvPr id="1153" name="Google Shape;1153;p7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4" name="Google Shape;1154;p7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5" name="Google Shape;1155;p7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6" name="Google Shape;1156;p7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7" name="Google Shape;1157;p7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8" name="Google Shape;1158;p7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7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60" name="Google Shape;1160;p7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1" name="Google Shape;1161;p7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62"/>
        <p:cNvGrpSpPr/>
        <p:nvPr/>
      </p:nvGrpSpPr>
      <p:grpSpPr>
        <a:xfrm>
          <a:off x="0" y="0"/>
          <a:ext cx="0" cy="0"/>
          <a:chOff x="0" y="0"/>
          <a:chExt cx="0" cy="0"/>
        </a:xfrm>
      </p:grpSpPr>
      <p:sp>
        <p:nvSpPr>
          <p:cNvPr id="1163" name="Google Shape;1163;p7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64" name="Google Shape;116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5" name="Google Shape;1165;p7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6" name="Google Shape;1166;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7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8" name="Google Shape;1168;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9" name="Google Shape;1169;p7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71"/>
        <p:cNvGrpSpPr/>
        <p:nvPr/>
      </p:nvGrpSpPr>
      <p:grpSpPr>
        <a:xfrm>
          <a:off x="0" y="0"/>
          <a:ext cx="0" cy="0"/>
          <a:chOff x="0" y="0"/>
          <a:chExt cx="0" cy="0"/>
        </a:xfrm>
      </p:grpSpPr>
      <p:sp>
        <p:nvSpPr>
          <p:cNvPr id="1172" name="Google Shape;1172;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4" name="Google Shape;1174;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5" name="Google Shape;1175;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7" name="Google Shape;117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8" name="Google Shape;1178;p80"/>
          <p:cNvGrpSpPr/>
          <p:nvPr/>
        </p:nvGrpSpPr>
        <p:grpSpPr>
          <a:xfrm>
            <a:off x="457200" y="1378813"/>
            <a:ext cx="776889" cy="621300"/>
            <a:chOff x="457200" y="1378813"/>
            <a:chExt cx="776889" cy="621300"/>
          </a:xfrm>
        </p:grpSpPr>
        <p:sp>
          <p:nvSpPr>
            <p:cNvPr id="1179" name="Google Shape;1179;p8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0" name="Google Shape;1180;p8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80"/>
          <p:cNvGrpSpPr/>
          <p:nvPr/>
        </p:nvGrpSpPr>
        <p:grpSpPr>
          <a:xfrm>
            <a:off x="457200" y="2228725"/>
            <a:ext cx="776889" cy="621300"/>
            <a:chOff x="457200" y="1378813"/>
            <a:chExt cx="776889" cy="621300"/>
          </a:xfrm>
        </p:grpSpPr>
        <p:sp>
          <p:nvSpPr>
            <p:cNvPr id="1182" name="Google Shape;1182;p8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3" name="Google Shape;1183;p8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80"/>
          <p:cNvGrpSpPr/>
          <p:nvPr/>
        </p:nvGrpSpPr>
        <p:grpSpPr>
          <a:xfrm>
            <a:off x="457200" y="3073850"/>
            <a:ext cx="776889" cy="621300"/>
            <a:chOff x="457200" y="1378813"/>
            <a:chExt cx="776889" cy="621300"/>
          </a:xfrm>
        </p:grpSpPr>
        <p:sp>
          <p:nvSpPr>
            <p:cNvPr id="1185" name="Google Shape;1185;p8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6" name="Google Shape;1186;p8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80"/>
          <p:cNvGrpSpPr/>
          <p:nvPr/>
        </p:nvGrpSpPr>
        <p:grpSpPr>
          <a:xfrm>
            <a:off x="457200" y="3923750"/>
            <a:ext cx="776889" cy="621300"/>
            <a:chOff x="457200" y="1378813"/>
            <a:chExt cx="776889" cy="621300"/>
          </a:xfrm>
        </p:grpSpPr>
        <p:sp>
          <p:nvSpPr>
            <p:cNvPr id="1188" name="Google Shape;1188;p8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9" name="Google Shape;1189;p8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8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1" name="Google Shape;1191;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8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6" name="Google Shape;1196;p8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7"/>
        <p:cNvGrpSpPr/>
        <p:nvPr/>
      </p:nvGrpSpPr>
      <p:grpSpPr>
        <a:xfrm>
          <a:off x="0" y="0"/>
          <a:ext cx="0" cy="0"/>
          <a:chOff x="0" y="0"/>
          <a:chExt cx="0" cy="0"/>
        </a:xfrm>
      </p:grpSpPr>
      <p:sp>
        <p:nvSpPr>
          <p:cNvPr id="1198" name="Google Shape;1198;p8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1" name="Google Shape;1201;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02" name="Google Shape;1202;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3" name="Google Shape;1203;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4" name="Google Shape;1204;p81"/>
          <p:cNvGrpSpPr/>
          <p:nvPr/>
        </p:nvGrpSpPr>
        <p:grpSpPr>
          <a:xfrm>
            <a:off x="457200" y="1300225"/>
            <a:ext cx="776889" cy="621300"/>
            <a:chOff x="457200" y="1378813"/>
            <a:chExt cx="776889" cy="621300"/>
          </a:xfrm>
        </p:grpSpPr>
        <p:sp>
          <p:nvSpPr>
            <p:cNvPr id="1205" name="Google Shape;1205;p8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6" name="Google Shape;1206;p8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81"/>
          <p:cNvGrpSpPr/>
          <p:nvPr/>
        </p:nvGrpSpPr>
        <p:grpSpPr>
          <a:xfrm>
            <a:off x="457200" y="2000125"/>
            <a:ext cx="776889" cy="621300"/>
            <a:chOff x="457200" y="1378813"/>
            <a:chExt cx="776889" cy="621300"/>
          </a:xfrm>
        </p:grpSpPr>
        <p:sp>
          <p:nvSpPr>
            <p:cNvPr id="1208" name="Google Shape;1208;p8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9" name="Google Shape;1209;p8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81"/>
          <p:cNvGrpSpPr/>
          <p:nvPr/>
        </p:nvGrpSpPr>
        <p:grpSpPr>
          <a:xfrm>
            <a:off x="457200" y="2692850"/>
            <a:ext cx="776889" cy="621300"/>
            <a:chOff x="457200" y="1378813"/>
            <a:chExt cx="776889" cy="621300"/>
          </a:xfrm>
        </p:grpSpPr>
        <p:sp>
          <p:nvSpPr>
            <p:cNvPr id="1211" name="Google Shape;1211;p8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2" name="Google Shape;1212;p8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81"/>
          <p:cNvGrpSpPr/>
          <p:nvPr/>
        </p:nvGrpSpPr>
        <p:grpSpPr>
          <a:xfrm>
            <a:off x="457200" y="3390350"/>
            <a:ext cx="776889" cy="621300"/>
            <a:chOff x="457200" y="1378813"/>
            <a:chExt cx="776889" cy="621300"/>
          </a:xfrm>
        </p:grpSpPr>
        <p:sp>
          <p:nvSpPr>
            <p:cNvPr id="1214" name="Google Shape;1214;p8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5" name="Google Shape;1215;p8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8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7" name="Google Shape;1217;p8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8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2" name="Google Shape;1222;p8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3" name="Google Shape;1223;p81"/>
          <p:cNvGrpSpPr/>
          <p:nvPr/>
        </p:nvGrpSpPr>
        <p:grpSpPr>
          <a:xfrm>
            <a:off x="469500" y="4083075"/>
            <a:ext cx="776889" cy="621300"/>
            <a:chOff x="457200" y="1378813"/>
            <a:chExt cx="776889" cy="621300"/>
          </a:xfrm>
        </p:grpSpPr>
        <p:sp>
          <p:nvSpPr>
            <p:cNvPr id="1224" name="Google Shape;1224;p8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5" name="Google Shape;1225;p8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8"/>
        <p:cNvGrpSpPr/>
        <p:nvPr/>
      </p:nvGrpSpPr>
      <p:grpSpPr>
        <a:xfrm>
          <a:off x="0" y="0"/>
          <a:ext cx="0" cy="0"/>
          <a:chOff x="0" y="0"/>
          <a:chExt cx="0" cy="0"/>
        </a:xfrm>
      </p:grpSpPr>
      <p:sp>
        <p:nvSpPr>
          <p:cNvPr id="1229" name="Google Shape;1229;p8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1" name="Google Shape;123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2" name="Google Shape;123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33" name="Google Shape;1233;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4" name="Google Shape;1234;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5" name="Google Shape;1235;p82"/>
          <p:cNvGrpSpPr/>
          <p:nvPr/>
        </p:nvGrpSpPr>
        <p:grpSpPr>
          <a:xfrm>
            <a:off x="457200" y="1237825"/>
            <a:ext cx="776900" cy="486300"/>
            <a:chOff x="457200" y="1466425"/>
            <a:chExt cx="776900" cy="486300"/>
          </a:xfrm>
        </p:grpSpPr>
        <p:sp>
          <p:nvSpPr>
            <p:cNvPr id="1236" name="Google Shape;1236;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8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9" name="Google Shape;1239;p8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82"/>
          <p:cNvGrpSpPr/>
          <p:nvPr/>
        </p:nvGrpSpPr>
        <p:grpSpPr>
          <a:xfrm>
            <a:off x="457200" y="1828900"/>
            <a:ext cx="776900" cy="486300"/>
            <a:chOff x="457200" y="1466425"/>
            <a:chExt cx="776900" cy="486300"/>
          </a:xfrm>
        </p:grpSpPr>
        <p:sp>
          <p:nvSpPr>
            <p:cNvPr id="1241" name="Google Shape;1241;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8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82"/>
          <p:cNvGrpSpPr/>
          <p:nvPr/>
        </p:nvGrpSpPr>
        <p:grpSpPr>
          <a:xfrm>
            <a:off x="457200" y="2419975"/>
            <a:ext cx="776900" cy="486300"/>
            <a:chOff x="457200" y="1466425"/>
            <a:chExt cx="776900" cy="486300"/>
          </a:xfrm>
        </p:grpSpPr>
        <p:sp>
          <p:nvSpPr>
            <p:cNvPr id="1245" name="Google Shape;1245;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8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82"/>
          <p:cNvGrpSpPr/>
          <p:nvPr/>
        </p:nvGrpSpPr>
        <p:grpSpPr>
          <a:xfrm>
            <a:off x="457200" y="3011050"/>
            <a:ext cx="776900" cy="486300"/>
            <a:chOff x="457200" y="1466425"/>
            <a:chExt cx="776900" cy="486300"/>
          </a:xfrm>
        </p:grpSpPr>
        <p:sp>
          <p:nvSpPr>
            <p:cNvPr id="1249" name="Google Shape;1249;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8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82"/>
          <p:cNvGrpSpPr/>
          <p:nvPr/>
        </p:nvGrpSpPr>
        <p:grpSpPr>
          <a:xfrm>
            <a:off x="457200" y="3602137"/>
            <a:ext cx="776900" cy="486300"/>
            <a:chOff x="457200" y="1466425"/>
            <a:chExt cx="776900" cy="486300"/>
          </a:xfrm>
        </p:grpSpPr>
        <p:sp>
          <p:nvSpPr>
            <p:cNvPr id="1253" name="Google Shape;1253;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8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82"/>
          <p:cNvGrpSpPr/>
          <p:nvPr/>
        </p:nvGrpSpPr>
        <p:grpSpPr>
          <a:xfrm>
            <a:off x="457200" y="4193262"/>
            <a:ext cx="776900" cy="486300"/>
            <a:chOff x="457200" y="1466425"/>
            <a:chExt cx="776900" cy="486300"/>
          </a:xfrm>
        </p:grpSpPr>
        <p:sp>
          <p:nvSpPr>
            <p:cNvPr id="1257" name="Google Shape;1257;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8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8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8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8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8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4"/>
        <p:cNvGrpSpPr/>
        <p:nvPr/>
      </p:nvGrpSpPr>
      <p:grpSpPr>
        <a:xfrm>
          <a:off x="0" y="0"/>
          <a:ext cx="0" cy="0"/>
          <a:chOff x="0" y="0"/>
          <a:chExt cx="0" cy="0"/>
        </a:xfrm>
      </p:grpSpPr>
      <p:sp>
        <p:nvSpPr>
          <p:cNvPr id="1265" name="Google Shape;1265;p8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8" name="Google Shape;1268;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69" name="Google Shape;1269;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83"/>
          <p:cNvGrpSpPr/>
          <p:nvPr/>
        </p:nvGrpSpPr>
        <p:grpSpPr>
          <a:xfrm>
            <a:off x="457200" y="1237825"/>
            <a:ext cx="776900" cy="486300"/>
            <a:chOff x="457200" y="1466425"/>
            <a:chExt cx="776900" cy="486300"/>
          </a:xfrm>
        </p:grpSpPr>
        <p:sp>
          <p:nvSpPr>
            <p:cNvPr id="1272" name="Google Shape;1272;p8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8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8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8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83"/>
          <p:cNvGrpSpPr/>
          <p:nvPr/>
        </p:nvGrpSpPr>
        <p:grpSpPr>
          <a:xfrm>
            <a:off x="457200" y="1828900"/>
            <a:ext cx="776900" cy="486300"/>
            <a:chOff x="457200" y="1466425"/>
            <a:chExt cx="776900" cy="486300"/>
          </a:xfrm>
        </p:grpSpPr>
        <p:sp>
          <p:nvSpPr>
            <p:cNvPr id="1277" name="Google Shape;1277;p8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8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8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83"/>
          <p:cNvGrpSpPr/>
          <p:nvPr/>
        </p:nvGrpSpPr>
        <p:grpSpPr>
          <a:xfrm>
            <a:off x="457200" y="2419975"/>
            <a:ext cx="776900" cy="486300"/>
            <a:chOff x="457200" y="1466425"/>
            <a:chExt cx="776900" cy="486300"/>
          </a:xfrm>
        </p:grpSpPr>
        <p:sp>
          <p:nvSpPr>
            <p:cNvPr id="1281" name="Google Shape;1281;p8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8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8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83"/>
          <p:cNvGrpSpPr/>
          <p:nvPr/>
        </p:nvGrpSpPr>
        <p:grpSpPr>
          <a:xfrm>
            <a:off x="457200" y="3011050"/>
            <a:ext cx="776900" cy="486300"/>
            <a:chOff x="457200" y="1466425"/>
            <a:chExt cx="776900" cy="486300"/>
          </a:xfrm>
        </p:grpSpPr>
        <p:sp>
          <p:nvSpPr>
            <p:cNvPr id="1285" name="Google Shape;1285;p8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8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8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83"/>
          <p:cNvGrpSpPr/>
          <p:nvPr/>
        </p:nvGrpSpPr>
        <p:grpSpPr>
          <a:xfrm>
            <a:off x="457200" y="3602137"/>
            <a:ext cx="776900" cy="486300"/>
            <a:chOff x="457200" y="1466425"/>
            <a:chExt cx="776900" cy="486300"/>
          </a:xfrm>
        </p:grpSpPr>
        <p:sp>
          <p:nvSpPr>
            <p:cNvPr id="1289" name="Google Shape;1289;p8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8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8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83"/>
          <p:cNvGrpSpPr/>
          <p:nvPr/>
        </p:nvGrpSpPr>
        <p:grpSpPr>
          <a:xfrm>
            <a:off x="457200" y="4193262"/>
            <a:ext cx="776900" cy="486300"/>
            <a:chOff x="457200" y="1466425"/>
            <a:chExt cx="776900" cy="486300"/>
          </a:xfrm>
        </p:grpSpPr>
        <p:sp>
          <p:nvSpPr>
            <p:cNvPr id="1293" name="Google Shape;1293;p8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8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8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8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8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8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8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8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05" name="Google Shape;13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6" name="Google Shape;13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7" name="Google Shape;1307;p84"/>
          <p:cNvGrpSpPr/>
          <p:nvPr/>
        </p:nvGrpSpPr>
        <p:grpSpPr>
          <a:xfrm>
            <a:off x="457222" y="1149803"/>
            <a:ext cx="713194" cy="446423"/>
            <a:chOff x="457200" y="1466425"/>
            <a:chExt cx="776900" cy="486300"/>
          </a:xfrm>
        </p:grpSpPr>
        <p:sp>
          <p:nvSpPr>
            <p:cNvPr id="1308" name="Google Shape;130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9" name="Google Shape;130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8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1" name="Google Shape;1311;p8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84"/>
          <p:cNvGrpSpPr/>
          <p:nvPr/>
        </p:nvGrpSpPr>
        <p:grpSpPr>
          <a:xfrm>
            <a:off x="457222" y="1672428"/>
            <a:ext cx="713194" cy="446423"/>
            <a:chOff x="457200" y="1466425"/>
            <a:chExt cx="776900" cy="486300"/>
          </a:xfrm>
        </p:grpSpPr>
        <p:sp>
          <p:nvSpPr>
            <p:cNvPr id="1313" name="Google Shape;1313;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4" name="Google Shape;1314;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8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6" name="Google Shape;1316;p8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84"/>
          <p:cNvGrpSpPr/>
          <p:nvPr/>
        </p:nvGrpSpPr>
        <p:grpSpPr>
          <a:xfrm>
            <a:off x="457197" y="2195578"/>
            <a:ext cx="713194" cy="446423"/>
            <a:chOff x="457200" y="1466425"/>
            <a:chExt cx="776900" cy="486300"/>
          </a:xfrm>
        </p:grpSpPr>
        <p:sp>
          <p:nvSpPr>
            <p:cNvPr id="1318" name="Google Shape;131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9" name="Google Shape;131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8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1" name="Google Shape;1321;p8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84"/>
          <p:cNvGrpSpPr/>
          <p:nvPr/>
        </p:nvGrpSpPr>
        <p:grpSpPr>
          <a:xfrm>
            <a:off x="457197" y="2718203"/>
            <a:ext cx="713194" cy="446423"/>
            <a:chOff x="457200" y="1466425"/>
            <a:chExt cx="776900" cy="486300"/>
          </a:xfrm>
        </p:grpSpPr>
        <p:sp>
          <p:nvSpPr>
            <p:cNvPr id="1323" name="Google Shape;1323;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4" name="Google Shape;1324;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5" name="Google Shape;1325;p8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6" name="Google Shape;1326;p8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84"/>
          <p:cNvGrpSpPr/>
          <p:nvPr/>
        </p:nvGrpSpPr>
        <p:grpSpPr>
          <a:xfrm>
            <a:off x="457222" y="3240828"/>
            <a:ext cx="713194" cy="446423"/>
            <a:chOff x="457200" y="1466425"/>
            <a:chExt cx="776900" cy="486300"/>
          </a:xfrm>
        </p:grpSpPr>
        <p:sp>
          <p:nvSpPr>
            <p:cNvPr id="1328" name="Google Shape;132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9" name="Google Shape;132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8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1" name="Google Shape;1331;p8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332;p84"/>
          <p:cNvGrpSpPr/>
          <p:nvPr/>
        </p:nvGrpSpPr>
        <p:grpSpPr>
          <a:xfrm>
            <a:off x="457222" y="3763453"/>
            <a:ext cx="713194" cy="446423"/>
            <a:chOff x="457200" y="1466425"/>
            <a:chExt cx="776900" cy="486300"/>
          </a:xfrm>
        </p:grpSpPr>
        <p:sp>
          <p:nvSpPr>
            <p:cNvPr id="1333" name="Google Shape;1333;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4" name="Google Shape;1334;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8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6" name="Google Shape;1336;p8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84"/>
          <p:cNvGrpSpPr/>
          <p:nvPr/>
        </p:nvGrpSpPr>
        <p:grpSpPr>
          <a:xfrm>
            <a:off x="457222" y="4311603"/>
            <a:ext cx="713194" cy="446423"/>
            <a:chOff x="457200" y="1466425"/>
            <a:chExt cx="776900" cy="486300"/>
          </a:xfrm>
        </p:grpSpPr>
        <p:sp>
          <p:nvSpPr>
            <p:cNvPr id="1338" name="Google Shape;133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9" name="Google Shape;133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0" name="Google Shape;1340;p8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1"/>
        <p:cNvGrpSpPr/>
        <p:nvPr/>
      </p:nvGrpSpPr>
      <p:grpSpPr>
        <a:xfrm>
          <a:off x="0" y="0"/>
          <a:ext cx="0" cy="0"/>
          <a:chOff x="0" y="0"/>
          <a:chExt cx="0" cy="0"/>
        </a:xfrm>
      </p:grpSpPr>
      <p:sp>
        <p:nvSpPr>
          <p:cNvPr id="1342" name="Google Shape;1342;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3" name="Google Shape;1343;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4" name="Google Shape;1344;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6" name="Google Shape;1346;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7" name="Google Shape;1347;p8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85"/>
          <p:cNvGrpSpPr/>
          <p:nvPr/>
        </p:nvGrpSpPr>
        <p:grpSpPr>
          <a:xfrm>
            <a:off x="457427" y="3873038"/>
            <a:ext cx="602564" cy="377174"/>
            <a:chOff x="457200" y="1466425"/>
            <a:chExt cx="776900" cy="486300"/>
          </a:xfrm>
        </p:grpSpPr>
        <p:sp>
          <p:nvSpPr>
            <p:cNvPr id="1349" name="Google Shape;134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0" name="Google Shape;135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8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2" name="Google Shape;1352;p8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85"/>
          <p:cNvGrpSpPr/>
          <p:nvPr/>
        </p:nvGrpSpPr>
        <p:grpSpPr>
          <a:xfrm>
            <a:off x="457315" y="4311142"/>
            <a:ext cx="602564" cy="377174"/>
            <a:chOff x="457200" y="1466425"/>
            <a:chExt cx="776900" cy="486300"/>
          </a:xfrm>
        </p:grpSpPr>
        <p:sp>
          <p:nvSpPr>
            <p:cNvPr id="1354" name="Google Shape;135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5" name="Google Shape;135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8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8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85"/>
          <p:cNvGrpSpPr/>
          <p:nvPr/>
        </p:nvGrpSpPr>
        <p:grpSpPr>
          <a:xfrm>
            <a:off x="457377" y="2996663"/>
            <a:ext cx="602564" cy="377174"/>
            <a:chOff x="457200" y="1466425"/>
            <a:chExt cx="776900" cy="486300"/>
          </a:xfrm>
        </p:grpSpPr>
        <p:sp>
          <p:nvSpPr>
            <p:cNvPr id="1359" name="Google Shape;135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0" name="Google Shape;136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8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8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85"/>
          <p:cNvGrpSpPr/>
          <p:nvPr/>
        </p:nvGrpSpPr>
        <p:grpSpPr>
          <a:xfrm>
            <a:off x="457265" y="3434767"/>
            <a:ext cx="602564" cy="377174"/>
            <a:chOff x="457200" y="1466425"/>
            <a:chExt cx="776900" cy="486300"/>
          </a:xfrm>
        </p:grpSpPr>
        <p:sp>
          <p:nvSpPr>
            <p:cNvPr id="1364" name="Google Shape;136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5" name="Google Shape;136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8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8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85"/>
          <p:cNvGrpSpPr/>
          <p:nvPr/>
        </p:nvGrpSpPr>
        <p:grpSpPr>
          <a:xfrm>
            <a:off x="457402" y="2135288"/>
            <a:ext cx="602564" cy="377174"/>
            <a:chOff x="457200" y="1466425"/>
            <a:chExt cx="776900" cy="486300"/>
          </a:xfrm>
        </p:grpSpPr>
        <p:sp>
          <p:nvSpPr>
            <p:cNvPr id="1369" name="Google Shape;136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0" name="Google Shape;137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8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2" name="Google Shape;1372;p8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85"/>
          <p:cNvGrpSpPr/>
          <p:nvPr/>
        </p:nvGrpSpPr>
        <p:grpSpPr>
          <a:xfrm>
            <a:off x="457290" y="2573392"/>
            <a:ext cx="602564" cy="377174"/>
            <a:chOff x="457200" y="1466425"/>
            <a:chExt cx="776900" cy="486300"/>
          </a:xfrm>
        </p:grpSpPr>
        <p:sp>
          <p:nvSpPr>
            <p:cNvPr id="1374" name="Google Shape;137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5" name="Google Shape;137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8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7" name="Google Shape;1377;p8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85"/>
          <p:cNvGrpSpPr/>
          <p:nvPr/>
        </p:nvGrpSpPr>
        <p:grpSpPr>
          <a:xfrm>
            <a:off x="457352" y="1258913"/>
            <a:ext cx="602564" cy="377174"/>
            <a:chOff x="457200" y="1466425"/>
            <a:chExt cx="776900" cy="486300"/>
          </a:xfrm>
        </p:grpSpPr>
        <p:sp>
          <p:nvSpPr>
            <p:cNvPr id="1379" name="Google Shape;137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0" name="Google Shape;138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8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8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85"/>
          <p:cNvGrpSpPr/>
          <p:nvPr/>
        </p:nvGrpSpPr>
        <p:grpSpPr>
          <a:xfrm>
            <a:off x="457240" y="1697017"/>
            <a:ext cx="602564" cy="377174"/>
            <a:chOff x="457200" y="1466425"/>
            <a:chExt cx="776900" cy="486300"/>
          </a:xfrm>
        </p:grpSpPr>
        <p:sp>
          <p:nvSpPr>
            <p:cNvPr id="1384" name="Google Shape;138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5" name="Google Shape;138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8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7"/>
        <p:cNvGrpSpPr/>
        <p:nvPr/>
      </p:nvGrpSpPr>
      <p:grpSpPr>
        <a:xfrm>
          <a:off x="0" y="0"/>
          <a:ext cx="0" cy="0"/>
          <a:chOff x="0" y="0"/>
          <a:chExt cx="0" cy="0"/>
        </a:xfrm>
      </p:grpSpPr>
      <p:sp>
        <p:nvSpPr>
          <p:cNvPr id="1388" name="Google Shape;138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9" name="Google Shape;138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0" name="Google Shape;139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2" name="Google Shape;139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3" name="Google Shape;1393;p8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86"/>
          <p:cNvGrpSpPr/>
          <p:nvPr/>
        </p:nvGrpSpPr>
        <p:grpSpPr>
          <a:xfrm>
            <a:off x="457427" y="3873038"/>
            <a:ext cx="602564" cy="377174"/>
            <a:chOff x="457200" y="1466425"/>
            <a:chExt cx="776900" cy="486300"/>
          </a:xfrm>
        </p:grpSpPr>
        <p:sp>
          <p:nvSpPr>
            <p:cNvPr id="1395" name="Google Shape;1395;p8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6" name="Google Shape;1396;p8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8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8" name="Google Shape;1398;p8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p86"/>
          <p:cNvGrpSpPr/>
          <p:nvPr/>
        </p:nvGrpSpPr>
        <p:grpSpPr>
          <a:xfrm>
            <a:off x="457315" y="4311142"/>
            <a:ext cx="602564" cy="377174"/>
            <a:chOff x="457200" y="1466425"/>
            <a:chExt cx="776900" cy="486300"/>
          </a:xfrm>
        </p:grpSpPr>
        <p:sp>
          <p:nvSpPr>
            <p:cNvPr id="1400" name="Google Shape;1400;p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1" name="Google Shape;1401;p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8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3" name="Google Shape;1403;p8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86"/>
          <p:cNvGrpSpPr/>
          <p:nvPr/>
        </p:nvGrpSpPr>
        <p:grpSpPr>
          <a:xfrm>
            <a:off x="457377" y="2996663"/>
            <a:ext cx="602564" cy="377174"/>
            <a:chOff x="457200" y="1466425"/>
            <a:chExt cx="776900" cy="486300"/>
          </a:xfrm>
        </p:grpSpPr>
        <p:sp>
          <p:nvSpPr>
            <p:cNvPr id="1405" name="Google Shape;1405;p8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6" name="Google Shape;1406;p8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7" name="Google Shape;1407;p8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8" name="Google Shape;1408;p8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86"/>
          <p:cNvGrpSpPr/>
          <p:nvPr/>
        </p:nvGrpSpPr>
        <p:grpSpPr>
          <a:xfrm>
            <a:off x="457265" y="3434767"/>
            <a:ext cx="602564" cy="377174"/>
            <a:chOff x="457200" y="1466425"/>
            <a:chExt cx="776900" cy="486300"/>
          </a:xfrm>
        </p:grpSpPr>
        <p:sp>
          <p:nvSpPr>
            <p:cNvPr id="1410" name="Google Shape;1410;p8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1" name="Google Shape;1411;p8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8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3" name="Google Shape;1413;p8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4" name="Google Shape;1414;p86"/>
          <p:cNvGrpSpPr/>
          <p:nvPr/>
        </p:nvGrpSpPr>
        <p:grpSpPr>
          <a:xfrm>
            <a:off x="457402" y="2135288"/>
            <a:ext cx="602564" cy="377174"/>
            <a:chOff x="457200" y="1466425"/>
            <a:chExt cx="776900" cy="486300"/>
          </a:xfrm>
        </p:grpSpPr>
        <p:sp>
          <p:nvSpPr>
            <p:cNvPr id="1415" name="Google Shape;1415;p8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6" name="Google Shape;1416;p8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417;p8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8" name="Google Shape;1418;p8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86"/>
          <p:cNvGrpSpPr/>
          <p:nvPr/>
        </p:nvGrpSpPr>
        <p:grpSpPr>
          <a:xfrm>
            <a:off x="457290" y="2573392"/>
            <a:ext cx="602564" cy="377174"/>
            <a:chOff x="457200" y="1466425"/>
            <a:chExt cx="776900" cy="486300"/>
          </a:xfrm>
        </p:grpSpPr>
        <p:sp>
          <p:nvSpPr>
            <p:cNvPr id="1420" name="Google Shape;1420;p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1" name="Google Shape;1421;p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8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3" name="Google Shape;1423;p8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86"/>
          <p:cNvGrpSpPr/>
          <p:nvPr/>
        </p:nvGrpSpPr>
        <p:grpSpPr>
          <a:xfrm>
            <a:off x="457352" y="1258913"/>
            <a:ext cx="602564" cy="377174"/>
            <a:chOff x="457200" y="1466425"/>
            <a:chExt cx="776900" cy="486300"/>
          </a:xfrm>
        </p:grpSpPr>
        <p:sp>
          <p:nvSpPr>
            <p:cNvPr id="1425" name="Google Shape;1425;p8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6" name="Google Shape;1426;p8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7" name="Google Shape;1427;p8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8" name="Google Shape;1428;p8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86"/>
          <p:cNvGrpSpPr/>
          <p:nvPr/>
        </p:nvGrpSpPr>
        <p:grpSpPr>
          <a:xfrm>
            <a:off x="457240" y="1697017"/>
            <a:ext cx="602564" cy="377174"/>
            <a:chOff x="457200" y="1466425"/>
            <a:chExt cx="776900" cy="486300"/>
          </a:xfrm>
        </p:grpSpPr>
        <p:sp>
          <p:nvSpPr>
            <p:cNvPr id="1430" name="Google Shape;1430;p8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1" name="Google Shape;1431;p8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8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3"/>
        <p:cNvGrpSpPr/>
        <p:nvPr/>
      </p:nvGrpSpPr>
      <p:grpSpPr>
        <a:xfrm>
          <a:off x="0" y="0"/>
          <a:ext cx="0" cy="0"/>
          <a:chOff x="0" y="0"/>
          <a:chExt cx="0" cy="0"/>
        </a:xfrm>
      </p:grpSpPr>
      <p:sp>
        <p:nvSpPr>
          <p:cNvPr id="1434" name="Google Shape;1434;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5" name="Google Shape;1435;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6" name="Google Shape;1436;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87"/>
          <p:cNvGrpSpPr/>
          <p:nvPr/>
        </p:nvGrpSpPr>
        <p:grpSpPr>
          <a:xfrm>
            <a:off x="457181" y="1345103"/>
            <a:ext cx="533372" cy="533480"/>
            <a:chOff x="457200" y="1378813"/>
            <a:chExt cx="695400" cy="695450"/>
          </a:xfrm>
        </p:grpSpPr>
        <p:sp>
          <p:nvSpPr>
            <p:cNvPr id="1440" name="Google Shape;1440;p8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8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8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87"/>
          <p:cNvGrpSpPr/>
          <p:nvPr/>
        </p:nvGrpSpPr>
        <p:grpSpPr>
          <a:xfrm>
            <a:off x="3228956" y="1345103"/>
            <a:ext cx="533372" cy="533480"/>
            <a:chOff x="457200" y="1378813"/>
            <a:chExt cx="695400" cy="695450"/>
          </a:xfrm>
        </p:grpSpPr>
        <p:sp>
          <p:nvSpPr>
            <p:cNvPr id="1445" name="Google Shape;1445;p8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8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8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87"/>
          <p:cNvGrpSpPr/>
          <p:nvPr/>
        </p:nvGrpSpPr>
        <p:grpSpPr>
          <a:xfrm>
            <a:off x="6134081" y="1345853"/>
            <a:ext cx="533372" cy="533480"/>
            <a:chOff x="457200" y="1378813"/>
            <a:chExt cx="695400" cy="695450"/>
          </a:xfrm>
        </p:grpSpPr>
        <p:sp>
          <p:nvSpPr>
            <p:cNvPr id="1450" name="Google Shape;1450;p8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8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8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8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8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60" name="Google Shape;1460;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1" name="Google Shape;1461;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2" name="Google Shape;1462;p88"/>
          <p:cNvGrpSpPr/>
          <p:nvPr/>
        </p:nvGrpSpPr>
        <p:grpSpPr>
          <a:xfrm>
            <a:off x="457206" y="1421303"/>
            <a:ext cx="533372" cy="533480"/>
            <a:chOff x="457200" y="1378813"/>
            <a:chExt cx="695400" cy="695450"/>
          </a:xfrm>
        </p:grpSpPr>
        <p:sp>
          <p:nvSpPr>
            <p:cNvPr id="1463" name="Google Shape;1463;p8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4" name="Google Shape;1464;p8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8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6" name="Google Shape;1466;p8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8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88"/>
          <p:cNvGrpSpPr/>
          <p:nvPr/>
        </p:nvGrpSpPr>
        <p:grpSpPr>
          <a:xfrm>
            <a:off x="4936306" y="1423553"/>
            <a:ext cx="533372" cy="533480"/>
            <a:chOff x="457200" y="1378813"/>
            <a:chExt cx="695400" cy="695450"/>
          </a:xfrm>
        </p:grpSpPr>
        <p:sp>
          <p:nvSpPr>
            <p:cNvPr id="1469" name="Google Shape;1469;p8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0" name="Google Shape;1470;p8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8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8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3"/>
        <p:cNvGrpSpPr/>
        <p:nvPr/>
      </p:nvGrpSpPr>
      <p:grpSpPr>
        <a:xfrm>
          <a:off x="0" y="0"/>
          <a:ext cx="0" cy="0"/>
          <a:chOff x="0" y="0"/>
          <a:chExt cx="0" cy="0"/>
        </a:xfrm>
      </p:grpSpPr>
      <p:sp>
        <p:nvSpPr>
          <p:cNvPr id="1474" name="Google Shape;147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6" name="Google Shape;147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77" name="Google Shape;1477;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78" name="Google Shape;1478;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9" name="Google Shape;1479;p8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0" name="Google Shape;1480;p8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5" name="Google Shape;1485;p8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6" name="Google Shape;1486;p8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1" name="Google Shape;1491;p8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2" name="Google Shape;1492;p8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5" name="Google Shape;1495;p8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6" name="Google Shape;1496;p8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8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8" name="Google Shape;1498;p8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499"/>
        <p:cNvGrpSpPr/>
        <p:nvPr/>
      </p:nvGrpSpPr>
      <p:grpSpPr>
        <a:xfrm>
          <a:off x="0" y="0"/>
          <a:ext cx="0" cy="0"/>
          <a:chOff x="0" y="0"/>
          <a:chExt cx="0" cy="0"/>
        </a:xfrm>
      </p:grpSpPr>
      <p:sp>
        <p:nvSpPr>
          <p:cNvPr id="1500" name="Google Shape;1500;p9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3" name="Google Shape;150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04" name="Google Shape;1504;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5" name="Google Shape;1505;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6" name="Google Shape;1506;p9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7" name="Google Shape;1507;p9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9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2" name="Google Shape;1512;p9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3" name="Google Shape;1513;p9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4" name="Google Shape;1514;p9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5" name="Google Shape;1515;p9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6" name="Google Shape;1516;p9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17"/>
        <p:cNvGrpSpPr/>
        <p:nvPr/>
      </p:nvGrpSpPr>
      <p:grpSpPr>
        <a:xfrm>
          <a:off x="0" y="0"/>
          <a:ext cx="0" cy="0"/>
          <a:chOff x="0" y="0"/>
          <a:chExt cx="0" cy="0"/>
        </a:xfrm>
      </p:grpSpPr>
      <p:sp>
        <p:nvSpPr>
          <p:cNvPr id="1518" name="Google Shape;1518;p9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0" name="Google Shape;1520;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1" name="Google Shape;1521;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22" name="Google Shape;1522;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3" name="Google Shape;1523;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4" name="Google Shape;1524;p9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5" name="Google Shape;1525;p9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9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9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1" name="Google Shape;1531;p9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2" name="Google Shape;1532;p9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3" name="Google Shape;1533;p9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4" name="Google Shape;1534;p9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5"/>
        <p:cNvGrpSpPr/>
        <p:nvPr/>
      </p:nvGrpSpPr>
      <p:grpSpPr>
        <a:xfrm>
          <a:off x="0" y="0"/>
          <a:ext cx="0" cy="0"/>
          <a:chOff x="0" y="0"/>
          <a:chExt cx="0" cy="0"/>
        </a:xfrm>
      </p:grpSpPr>
      <p:sp>
        <p:nvSpPr>
          <p:cNvPr id="1536" name="Google Shape;1536;p9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9" name="Google Shape;1539;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1" name="Google Shape;1541;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9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3" name="Google Shape;1543;p9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9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9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9" name="Google Shape;1549;p9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0" name="Google Shape;1550;p9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1" name="Google Shape;1551;p9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2" name="Google Shape;1552;p9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3"/>
        <p:cNvGrpSpPr/>
        <p:nvPr/>
      </p:nvGrpSpPr>
      <p:grpSpPr>
        <a:xfrm>
          <a:off x="0" y="0"/>
          <a:ext cx="0" cy="0"/>
          <a:chOff x="0" y="0"/>
          <a:chExt cx="0" cy="0"/>
        </a:xfrm>
      </p:grpSpPr>
      <p:sp>
        <p:nvSpPr>
          <p:cNvPr id="1554" name="Google Shape;1554;p9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7" name="Google Shape;1557;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58" name="Google Shape;1558;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9" name="Google Shape;1559;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0" name="Google Shape;1560;p9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9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9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9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9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9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7" name="Google Shape;1567;p9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68" name="Google Shape;1568;p9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69" name="Google Shape;1569;p9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0" name="Google Shape;1570;p9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1"/>
        <p:cNvGrpSpPr/>
        <p:nvPr/>
      </p:nvGrpSpPr>
      <p:grpSpPr>
        <a:xfrm>
          <a:off x="0" y="0"/>
          <a:ext cx="0" cy="0"/>
          <a:chOff x="0" y="0"/>
          <a:chExt cx="0" cy="0"/>
        </a:xfrm>
      </p:grpSpPr>
      <p:sp>
        <p:nvSpPr>
          <p:cNvPr id="1572" name="Google Shape;1572;p9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5" name="Google Shape;1575;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76" name="Google Shape;1576;p9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577" name="Google Shape;1577;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8" name="Google Shape;1578;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9" name="Google Shape;1579;p9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9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9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9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9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9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9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9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8" name="Google Shape;1588;p9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89" name="Google Shape;1589;p9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0" name="Google Shape;1590;p9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1" name="Google Shape;1591;p9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2" name="Google Shape;1592;p9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3"/>
        <p:cNvGrpSpPr/>
        <p:nvPr/>
      </p:nvGrpSpPr>
      <p:grpSpPr>
        <a:xfrm>
          <a:off x="0" y="0"/>
          <a:ext cx="0" cy="0"/>
          <a:chOff x="0" y="0"/>
          <a:chExt cx="0" cy="0"/>
        </a:xfrm>
      </p:grpSpPr>
      <p:sp>
        <p:nvSpPr>
          <p:cNvPr id="1594" name="Google Shape;1594;p9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7" name="Google Shape;159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98" name="Google Shape;1598;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99" name="Google Shape;1599;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0" name="Google Shape;1600;p9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1" name="Google Shape;1601;p9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5" name="Google Shape;1605;p9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9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9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9" name="Google Shape;1609;p9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0" name="Google Shape;1610;p9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1" name="Google Shape;1611;p9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2" name="Google Shape;1612;p9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13" name="Google Shape;1613;p9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14"/>
        <p:cNvGrpSpPr/>
        <p:nvPr/>
      </p:nvGrpSpPr>
      <p:grpSpPr>
        <a:xfrm>
          <a:off x="0" y="0"/>
          <a:ext cx="0" cy="0"/>
          <a:chOff x="0" y="0"/>
          <a:chExt cx="0" cy="0"/>
        </a:xfrm>
      </p:grpSpPr>
      <p:sp>
        <p:nvSpPr>
          <p:cNvPr id="1615" name="Google Shape;1615;p9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18" name="Google Shape;1618;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0" name="Google Shape;1620;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9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2" name="Google Shape;1622;p9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9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6" name="Google Shape;1626;p9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7" name="Google Shape;1627;p9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9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0" name="Google Shape;1630;p9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1" name="Google Shape;1631;p9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32" name="Google Shape;1632;p9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33" name="Google Shape;1633;p9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34" name="Google Shape;1634;p9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35"/>
        <p:cNvGrpSpPr/>
        <p:nvPr/>
      </p:nvGrpSpPr>
      <p:grpSpPr>
        <a:xfrm>
          <a:off x="0" y="0"/>
          <a:ext cx="0" cy="0"/>
          <a:chOff x="0" y="0"/>
          <a:chExt cx="0" cy="0"/>
        </a:xfrm>
      </p:grpSpPr>
      <p:sp>
        <p:nvSpPr>
          <p:cNvPr id="1636" name="Google Shape;1636;p9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9" name="Google Shape;1639;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40" name="Google Shape;1640;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2" name="Google Shape;1642;p9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3" name="Google Shape;1643;p9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7" name="Google Shape;1647;p9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8" name="Google Shape;1648;p9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9" name="Google Shape;1649;p9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1" name="Google Shape;1651;p9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52" name="Google Shape;1652;p9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53" name="Google Shape;1653;p9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54" name="Google Shape;1654;p9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55" name="Google Shape;1655;p9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56"/>
        <p:cNvGrpSpPr/>
        <p:nvPr/>
      </p:nvGrpSpPr>
      <p:grpSpPr>
        <a:xfrm>
          <a:off x="0" y="0"/>
          <a:ext cx="0" cy="0"/>
          <a:chOff x="0" y="0"/>
          <a:chExt cx="0" cy="0"/>
        </a:xfrm>
      </p:grpSpPr>
      <p:sp>
        <p:nvSpPr>
          <p:cNvPr id="1657" name="Google Shape;1657;p9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0" name="Google Shape;1660;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62" name="Google Shape;1662;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9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9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0" name="Google Shape;1670;p9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1" name="Google Shape;1671;p9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9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9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74" name="Google Shape;1674;p9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75" name="Google Shape;1675;p9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76" name="Google Shape;1676;p9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77" name="Google Shape;1677;p9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78" name="Google Shape;1678;p9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79" name="Google Shape;1679;p9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80"/>
        <p:cNvGrpSpPr/>
        <p:nvPr/>
      </p:nvGrpSpPr>
      <p:grpSpPr>
        <a:xfrm>
          <a:off x="0" y="0"/>
          <a:ext cx="0" cy="0"/>
          <a:chOff x="0" y="0"/>
          <a:chExt cx="0" cy="0"/>
        </a:xfrm>
      </p:grpSpPr>
      <p:sp>
        <p:nvSpPr>
          <p:cNvPr id="1681" name="Google Shape;1681;p9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84" name="Google Shape;1684;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85" name="Google Shape;1685;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86" name="Google Shape;1686;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9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9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4" name="Google Shape;1694;p9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5" name="Google Shape;1695;p9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6" name="Google Shape;1696;p9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9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8" name="Google Shape;1698;p9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9" name="Google Shape;1699;p9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00" name="Google Shape;1700;p9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01" name="Google Shape;1701;p9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02" name="Google Shape;1702;p9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03" name="Google Shape;1703;p9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04"/>
        <p:cNvGrpSpPr/>
        <p:nvPr/>
      </p:nvGrpSpPr>
      <p:grpSpPr>
        <a:xfrm>
          <a:off x="0" y="0"/>
          <a:ext cx="0" cy="0"/>
          <a:chOff x="0" y="0"/>
          <a:chExt cx="0" cy="0"/>
        </a:xfrm>
      </p:grpSpPr>
      <p:sp>
        <p:nvSpPr>
          <p:cNvPr id="1705" name="Google Shape;1705;p10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08" name="Google Shape;1708;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0" name="Google Shape;1710;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10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10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0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0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0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0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10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9" name="Google Shape;1719;p10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0" name="Google Shape;1720;p10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1" name="Google Shape;1721;p10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22" name="Google Shape;1722;p10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23" name="Google Shape;1723;p10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24" name="Google Shape;1724;p10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25" name="Google Shape;1725;p10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26" name="Google Shape;1726;p10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27" name="Google Shape;1727;p10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28"/>
        <p:cNvGrpSpPr/>
        <p:nvPr/>
      </p:nvGrpSpPr>
      <p:grpSpPr>
        <a:xfrm>
          <a:off x="0" y="0"/>
          <a:ext cx="0" cy="0"/>
          <a:chOff x="0" y="0"/>
          <a:chExt cx="0" cy="0"/>
        </a:xfrm>
      </p:grpSpPr>
      <p:sp>
        <p:nvSpPr>
          <p:cNvPr id="1729" name="Google Shape;1729;p10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32" name="Google Shape;1732;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33" name="Google Shape;1733;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34" name="Google Shape;1734;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10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10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0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0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0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0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0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2" name="Google Shape;1742;p10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10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4" name="Google Shape;1744;p10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5" name="Google Shape;1745;p10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46" name="Google Shape;1746;p10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47" name="Google Shape;1747;p10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48" name="Google Shape;1748;p10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49" name="Google Shape;1749;p10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50" name="Google Shape;1750;p10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51" name="Google Shape;1751;p10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52"/>
        <p:cNvGrpSpPr/>
        <p:nvPr/>
      </p:nvGrpSpPr>
      <p:grpSpPr>
        <a:xfrm>
          <a:off x="0" y="0"/>
          <a:ext cx="0" cy="0"/>
          <a:chOff x="0" y="0"/>
          <a:chExt cx="0" cy="0"/>
        </a:xfrm>
      </p:grpSpPr>
      <p:sp>
        <p:nvSpPr>
          <p:cNvPr id="1753" name="Google Shape;1753;p10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1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6" name="Google Shape;1756;p1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57" name="Google Shape;1757;p1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8" name="Google Shape;1758;p1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10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10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0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10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0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4" name="Google Shape;1764;p10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0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6" name="Google Shape;1766;p10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0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10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0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0" name="Google Shape;1770;p10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0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72" name="Google Shape;1772;p10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73" name="Google Shape;1773;p10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74" name="Google Shape;1774;p10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75" name="Google Shape;1775;p10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76" name="Google Shape;1776;p10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77" name="Google Shape;1777;p10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78" name="Google Shape;1778;p10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theme" Target="../theme/theme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6"/>
        <p:cNvGrpSpPr/>
        <p:nvPr/>
      </p:nvGrpSpPr>
      <p:grpSpPr>
        <a:xfrm>
          <a:off x="0" y="0"/>
          <a:ext cx="0" cy="0"/>
          <a:chOff x="0" y="0"/>
          <a:chExt cx="0" cy="0"/>
        </a:xfrm>
      </p:grpSpPr>
      <p:sp>
        <p:nvSpPr>
          <p:cNvPr id="1037" name="Google Shape;1037;p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 id="2147483757" r:id="rId50"/>
    <p:sldLayoutId id="2147483758" r:id="rId51"/>
    <p:sldLayoutId id="2147483759" r:id="rId52"/>
    <p:sldLayoutId id="2147483760" r:id="rId53"/>
    <p:sldLayoutId id="2147483761" r:id="rId54"/>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7.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4.xml"/><Relationship Id="rId1" Type="http://schemas.openxmlformats.org/officeDocument/2006/relationships/slideLayout" Target="../slideLayouts/slideLayout6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7.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7.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7.xml"/><Relationship Id="rId5" Type="http://schemas.openxmlformats.org/officeDocument/2006/relationships/image" Target="../media/image37.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5" Type="http://schemas.openxmlformats.org/officeDocument/2006/relationships/image" Target="../media/image35.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3" Type="http://schemas.openxmlformats.org/officeDocument/2006/relationships/hyperlink" Target="https://www.pluralsight.com/courses/code-school-building-blocks-of-express-js" TargetMode="External"/><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1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11.1</a:t>
            </a:r>
            <a:endParaRPr/>
          </a:p>
        </p:txBody>
      </p:sp>
      <p:sp>
        <p:nvSpPr>
          <p:cNvPr id="2025" name="Google Shape;2025;p118"/>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 to Node Servers</a:t>
            </a:r>
            <a:endParaRPr/>
          </a:p>
        </p:txBody>
      </p:sp>
      <p:sp>
        <p:nvSpPr>
          <p:cNvPr id="2026" name="Google Shape;2026;p118"/>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093"/>
        <p:cNvGrpSpPr/>
        <p:nvPr/>
      </p:nvGrpSpPr>
      <p:grpSpPr>
        <a:xfrm>
          <a:off x="0" y="0"/>
          <a:ext cx="0" cy="0"/>
          <a:chOff x="0" y="0"/>
          <a:chExt cx="0" cy="0"/>
        </a:xfrm>
      </p:grpSpPr>
      <p:cxnSp>
        <p:nvCxnSpPr>
          <p:cNvPr id="2094" name="Google Shape;2094;p127"/>
          <p:cNvCxnSpPr/>
          <p:nvPr/>
        </p:nvCxnSpPr>
        <p:spPr>
          <a:xfrm rot="10800000">
            <a:off x="7858125" y="4267050"/>
            <a:ext cx="304800" cy="171600"/>
          </a:xfrm>
          <a:prstGeom prst="straightConnector1">
            <a:avLst/>
          </a:prstGeom>
          <a:noFill/>
          <a:ln w="9525" cap="flat" cmpd="sng">
            <a:solidFill>
              <a:schemeClr val="dk1"/>
            </a:solidFill>
            <a:prstDash val="solid"/>
            <a:miter lim="800000"/>
            <a:headEnd type="none" w="sm" len="sm"/>
            <a:tailEnd type="triangle" w="med" len="med"/>
          </a:ln>
        </p:spPr>
      </p:cxnSp>
      <p:sp>
        <p:nvSpPr>
          <p:cNvPr id="2095" name="Google Shape;2095;p127"/>
          <p:cNvSpPr txBox="1">
            <a:spLocks noGrp="1"/>
          </p:cNvSpPr>
          <p:nvPr>
            <p:ph type="subTitle" idx="1"/>
          </p:nvPr>
        </p:nvSpPr>
        <p:spPr>
          <a:xfrm>
            <a:off x="7734300" y="4324350"/>
            <a:ext cx="15048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a:t>
            </a: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12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 Let’s Begin</a:t>
            </a:r>
            <a:endParaRPr/>
          </a:p>
        </p:txBody>
      </p:sp>
      <p:sp>
        <p:nvSpPr>
          <p:cNvPr id="2102" name="Google Shape;2102;p12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p129"/>
          <p:cNvSpPr/>
          <p:nvPr/>
        </p:nvSpPr>
        <p:spPr>
          <a:xfrm>
            <a:off x="173842" y="3819004"/>
            <a:ext cx="8796315" cy="76174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109" name="Google Shape;210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110" name="Google Shape;2110;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 </a:t>
            </a:r>
            <a:r>
              <a:rPr lang="en">
                <a:solidFill>
                  <a:schemeClr val="dk1"/>
                </a:solidFill>
              </a:rPr>
              <a:t>Intro to Node Servers</a:t>
            </a:r>
            <a:endParaRPr/>
          </a:p>
        </p:txBody>
      </p:sp>
      <p:sp>
        <p:nvSpPr>
          <p:cNvPr id="2111" name="Google Shape;2111;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What is a</a:t>
            </a:r>
            <a:r>
              <a:rPr lang="en" sz="2400" b="1"/>
              <a:t> </a:t>
            </a:r>
            <a:r>
              <a:rPr lang="en" sz="2400" b="1">
                <a:highlight>
                  <a:srgbClr val="FFFF00"/>
                </a:highlight>
              </a:rPr>
              <a:t>server</a:t>
            </a:r>
            <a:r>
              <a:rPr lang="en" sz="2400"/>
              <a:t>?</a:t>
            </a:r>
            <a:endParaRPr sz="2400"/>
          </a:p>
        </p:txBody>
      </p:sp>
      <p:pic>
        <p:nvPicPr>
          <p:cNvPr id="2050" name="Picture 2" descr="Image result for server gif&quot;">
            <a:extLst>
              <a:ext uri="{FF2B5EF4-FFF2-40B4-BE49-F238E27FC236}">
                <a16:creationId xmlns:a16="http://schemas.microsoft.com/office/drawing/2014/main" id="{32A4E1E8-27BA-4F5E-81EC-7EDB19E1A0F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5999" y="15906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30"/>
          <p:cNvSpPr/>
          <p:nvPr/>
        </p:nvSpPr>
        <p:spPr>
          <a:xfrm rot="10800000">
            <a:off x="1849600" y="31419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0"/>
          <p:cNvSpPr/>
          <p:nvPr/>
        </p:nvSpPr>
        <p:spPr>
          <a:xfrm>
            <a:off x="5758900" y="2343300"/>
            <a:ext cx="1315200" cy="16428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0"/>
          <p:cNvSpPr/>
          <p:nvPr/>
        </p:nvSpPr>
        <p:spPr>
          <a:xfrm>
            <a:off x="7380950" y="1939750"/>
            <a:ext cx="15669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usually has a lot of content that it can send to clients. This content can be webpages, JPEGs, and other resources. </a:t>
            </a:r>
            <a:endParaRPr sz="1100">
              <a:solidFill>
                <a:schemeClr val="dk1"/>
              </a:solidFill>
              <a:latin typeface="Roboto"/>
              <a:ea typeface="Roboto"/>
              <a:cs typeface="Roboto"/>
              <a:sym typeface="Roboto"/>
            </a:endParaRPr>
          </a:p>
        </p:txBody>
      </p:sp>
      <p:sp>
        <p:nvSpPr>
          <p:cNvPr id="2120" name="Google Shape;2120;p130"/>
          <p:cNvSpPr/>
          <p:nvPr/>
        </p:nvSpPr>
        <p:spPr>
          <a:xfrm>
            <a:off x="1849600" y="3643500"/>
            <a:ext cx="3447000" cy="8421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cannot be processed).</a:t>
            </a:r>
            <a:endParaRPr sz="1100">
              <a:solidFill>
                <a:schemeClr val="dk1"/>
              </a:solidFill>
              <a:latin typeface="Roboto"/>
              <a:ea typeface="Roboto"/>
              <a:cs typeface="Roboto"/>
              <a:sym typeface="Roboto"/>
            </a:endParaRPr>
          </a:p>
        </p:txBody>
      </p:sp>
      <p:sp>
        <p:nvSpPr>
          <p:cNvPr id="2121" name="Google Shape;2121;p130"/>
          <p:cNvSpPr/>
          <p:nvPr/>
        </p:nvSpPr>
        <p:spPr>
          <a:xfrm>
            <a:off x="1849600" y="1341450"/>
            <a:ext cx="3829500" cy="6207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whatever the client is looking for. </a:t>
            </a:r>
            <a:endParaRPr sz="1100">
              <a:solidFill>
                <a:schemeClr val="dk1"/>
              </a:solidFill>
              <a:latin typeface="Roboto"/>
              <a:ea typeface="Roboto"/>
              <a:cs typeface="Roboto"/>
              <a:sym typeface="Roboto"/>
            </a:endParaRPr>
          </a:p>
        </p:txBody>
      </p:sp>
      <p:sp>
        <p:nvSpPr>
          <p:cNvPr id="2122" name="Google Shape;2122;p130"/>
          <p:cNvSpPr/>
          <p:nvPr/>
        </p:nvSpPr>
        <p:spPr>
          <a:xfrm rot="10800000" flipH="1">
            <a:off x="1371600" y="2573550"/>
            <a:ext cx="42828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Is a Server?</a:t>
            </a:r>
            <a:endParaRPr>
              <a:solidFill>
                <a:schemeClr val="dk1"/>
              </a:solidFill>
            </a:endParaRPr>
          </a:p>
          <a:p>
            <a:pPr marL="0" lvl="0" indent="0" algn="l" rtl="0">
              <a:spcBef>
                <a:spcPts val="0"/>
              </a:spcBef>
              <a:spcAft>
                <a:spcPts val="0"/>
              </a:spcAft>
              <a:buNone/>
            </a:pPr>
            <a:endParaRPr/>
          </a:p>
        </p:txBody>
      </p:sp>
      <p:sp>
        <p:nvSpPr>
          <p:cNvPr id="2124" name="Google Shape;2124;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2125" name="Google Shape;2125;p130"/>
          <p:cNvPicPr preferRelativeResize="0"/>
          <p:nvPr/>
        </p:nvPicPr>
        <p:blipFill rotWithShape="1">
          <a:blip r:embed="rId3">
            <a:alphaModFix/>
          </a:blip>
          <a:srcRect/>
          <a:stretch/>
        </p:blipFill>
        <p:spPr>
          <a:xfrm>
            <a:off x="171875" y="2410175"/>
            <a:ext cx="1460000" cy="1309525"/>
          </a:xfrm>
          <a:prstGeom prst="rect">
            <a:avLst/>
          </a:prstGeom>
          <a:noFill/>
          <a:ln>
            <a:noFill/>
          </a:ln>
        </p:spPr>
      </p:pic>
      <p:sp>
        <p:nvSpPr>
          <p:cNvPr id="2126" name="Google Shape;2126;p130"/>
          <p:cNvSpPr txBox="1"/>
          <p:nvPr/>
        </p:nvSpPr>
        <p:spPr>
          <a:xfrm>
            <a:off x="244675" y="2763600"/>
            <a:ext cx="13152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2127" name="Google Shape;2127;p130"/>
          <p:cNvPicPr preferRelativeResize="0"/>
          <p:nvPr/>
        </p:nvPicPr>
        <p:blipFill>
          <a:blip r:embed="rId4">
            <a:alphaModFix/>
          </a:blip>
          <a:stretch>
            <a:fillRect/>
          </a:stretch>
        </p:blipFill>
        <p:spPr>
          <a:xfrm>
            <a:off x="1800145" y="1859919"/>
            <a:ext cx="797350" cy="842050"/>
          </a:xfrm>
          <a:prstGeom prst="rect">
            <a:avLst/>
          </a:prstGeom>
          <a:noFill/>
          <a:ln>
            <a:noFill/>
          </a:ln>
        </p:spPr>
      </p:pic>
      <p:sp>
        <p:nvSpPr>
          <p:cNvPr id="2128" name="Google Shape;2128;p130"/>
          <p:cNvSpPr/>
          <p:nvPr/>
        </p:nvSpPr>
        <p:spPr>
          <a:xfrm>
            <a:off x="1447175" y="20166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pic>
        <p:nvPicPr>
          <p:cNvPr id="2129" name="Google Shape;2129;p130"/>
          <p:cNvPicPr preferRelativeResize="0"/>
          <p:nvPr/>
        </p:nvPicPr>
        <p:blipFill>
          <a:blip r:embed="rId5">
            <a:alphaModFix/>
          </a:blip>
          <a:stretch>
            <a:fillRect/>
          </a:stretch>
        </p:blipFill>
        <p:spPr>
          <a:xfrm>
            <a:off x="5657500" y="2343175"/>
            <a:ext cx="1510625" cy="1642800"/>
          </a:xfrm>
          <a:prstGeom prst="rect">
            <a:avLst/>
          </a:prstGeom>
          <a:noFill/>
          <a:ln>
            <a:noFill/>
          </a:ln>
        </p:spPr>
      </p:pic>
      <p:pic>
        <p:nvPicPr>
          <p:cNvPr id="2130" name="Google Shape;2130;p130"/>
          <p:cNvPicPr preferRelativeResize="0"/>
          <p:nvPr/>
        </p:nvPicPr>
        <p:blipFill>
          <a:blip r:embed="rId4">
            <a:alphaModFix/>
          </a:blip>
          <a:stretch>
            <a:fillRect/>
          </a:stretch>
        </p:blipFill>
        <p:spPr>
          <a:xfrm>
            <a:off x="4546945" y="3218094"/>
            <a:ext cx="797350" cy="842050"/>
          </a:xfrm>
          <a:prstGeom prst="rect">
            <a:avLst/>
          </a:prstGeom>
          <a:noFill/>
          <a:ln>
            <a:noFill/>
          </a:ln>
        </p:spPr>
      </p:pic>
      <p:sp>
        <p:nvSpPr>
          <p:cNvPr id="2131" name="Google Shape;2131;p130"/>
          <p:cNvSpPr/>
          <p:nvPr/>
        </p:nvSpPr>
        <p:spPr>
          <a:xfrm>
            <a:off x="4193975" y="33748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2132" name="Google Shape;2132;p130"/>
          <p:cNvPicPr preferRelativeResize="0"/>
          <p:nvPr/>
        </p:nvPicPr>
        <p:blipFill>
          <a:blip r:embed="rId4">
            <a:alphaModFix/>
          </a:blip>
          <a:stretch>
            <a:fillRect/>
          </a:stretch>
        </p:blipFill>
        <p:spPr>
          <a:xfrm>
            <a:off x="7276201" y="1842326"/>
            <a:ext cx="505367" cy="533701"/>
          </a:xfrm>
          <a:prstGeom prst="rect">
            <a:avLst/>
          </a:prstGeom>
          <a:noFill/>
          <a:ln>
            <a:noFill/>
          </a:ln>
          <a:effectLst>
            <a:outerShdw blurRad="57150" dist="19050" dir="5400000" algn="bl" rotWithShape="0">
              <a:srgbClr val="000000">
                <a:alpha val="50000"/>
              </a:srgbClr>
            </a:outerShdw>
          </a:effectLst>
        </p:spPr>
      </p:pic>
      <p:pic>
        <p:nvPicPr>
          <p:cNvPr id="2133" name="Google Shape;2133;p130"/>
          <p:cNvPicPr preferRelativeResize="0"/>
          <p:nvPr/>
        </p:nvPicPr>
        <p:blipFill>
          <a:blip r:embed="rId4">
            <a:alphaModFix/>
          </a:blip>
          <a:stretch>
            <a:fillRect/>
          </a:stretch>
        </p:blipFill>
        <p:spPr>
          <a:xfrm>
            <a:off x="7593951" y="1994726"/>
            <a:ext cx="505367" cy="533701"/>
          </a:xfrm>
          <a:prstGeom prst="rect">
            <a:avLst/>
          </a:prstGeom>
          <a:noFill/>
          <a:ln>
            <a:noFill/>
          </a:ln>
          <a:effectLst>
            <a:outerShdw blurRad="57150" dist="19050" dir="5400000" algn="bl" rotWithShape="0">
              <a:srgbClr val="000000">
                <a:alpha val="50000"/>
              </a:srgbClr>
            </a:outerShdw>
          </a:effectLst>
        </p:spPr>
      </p:pic>
      <p:pic>
        <p:nvPicPr>
          <p:cNvPr id="2134" name="Google Shape;2134;p130"/>
          <p:cNvPicPr preferRelativeResize="0"/>
          <p:nvPr/>
        </p:nvPicPr>
        <p:blipFill>
          <a:blip r:embed="rId4">
            <a:alphaModFix/>
          </a:blip>
          <a:stretch>
            <a:fillRect/>
          </a:stretch>
        </p:blipFill>
        <p:spPr>
          <a:xfrm>
            <a:off x="8099326" y="1842326"/>
            <a:ext cx="505367" cy="533701"/>
          </a:xfrm>
          <a:prstGeom prst="rect">
            <a:avLst/>
          </a:prstGeom>
          <a:noFill/>
          <a:ln>
            <a:noFill/>
          </a:ln>
          <a:effectLst>
            <a:outerShdw blurRad="57150" dist="19050" dir="5400000" algn="bl" rotWithShape="0">
              <a:srgbClr val="000000">
                <a:alpha val="50000"/>
              </a:srgbClr>
            </a:outerShdw>
          </a:effectLst>
        </p:spPr>
      </p:pic>
      <p:pic>
        <p:nvPicPr>
          <p:cNvPr id="2135" name="Google Shape;2135;p130"/>
          <p:cNvPicPr preferRelativeResize="0"/>
          <p:nvPr/>
        </p:nvPicPr>
        <p:blipFill>
          <a:blip r:embed="rId4">
            <a:alphaModFix/>
          </a:blip>
          <a:stretch>
            <a:fillRect/>
          </a:stretch>
        </p:blipFill>
        <p:spPr>
          <a:xfrm>
            <a:off x="8417076" y="1994726"/>
            <a:ext cx="505367" cy="533701"/>
          </a:xfrm>
          <a:prstGeom prst="rect">
            <a:avLst/>
          </a:prstGeom>
          <a:noFill/>
          <a:ln>
            <a:noFill/>
          </a:ln>
          <a:effectLst>
            <a:outerShdw blurRad="57150" dist="19050" dir="5400000" algn="bl" rotWithShape="0">
              <a:srgbClr val="000000">
                <a:alpha val="50000"/>
              </a:srgbClr>
            </a:outerShdw>
          </a:effectLst>
        </p:spPr>
      </p:pic>
      <p:sp>
        <p:nvSpPr>
          <p:cNvPr id="2136" name="Google Shape;2136;p130"/>
          <p:cNvSpPr txBox="1"/>
          <p:nvPr/>
        </p:nvSpPr>
        <p:spPr>
          <a:xfrm>
            <a:off x="5852921" y="24330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2137" name="Google Shape;2137;p130"/>
          <p:cNvSpPr txBox="1">
            <a:spLocks noGrp="1"/>
          </p:cNvSpPr>
          <p:nvPr>
            <p:ph type="subTitle" idx="1"/>
          </p:nvPr>
        </p:nvSpPr>
        <p:spPr>
          <a:xfrm>
            <a:off x="0" y="675975"/>
            <a:ext cx="9378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A server is the </a:t>
            </a:r>
            <a:r>
              <a:rPr lang="en" b="1"/>
              <a:t>machine</a:t>
            </a:r>
            <a:r>
              <a:rPr lang="en">
                <a:latin typeface="Roboto Light"/>
                <a:ea typeface="Roboto Light"/>
                <a:cs typeface="Roboto Light"/>
                <a:sym typeface="Roboto Light"/>
              </a:rPr>
              <a:t> and </a:t>
            </a:r>
            <a:r>
              <a:rPr lang="en" b="1"/>
              <a:t>code</a:t>
            </a:r>
            <a:r>
              <a:rPr lang="en">
                <a:latin typeface="Roboto Light"/>
                <a:ea typeface="Roboto Light"/>
                <a:cs typeface="Roboto Light"/>
                <a:sym typeface="Roboto Light"/>
              </a:rPr>
              <a:t> that handles client requests and responds to them.</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31"/>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144" name="Google Shape;2144;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145" name="Google Shape;2145;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147" name="Google Shape;2147;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What are some examples of </a:t>
            </a:r>
            <a:r>
              <a:rPr lang="en" sz="2400" b="1">
                <a:highlight>
                  <a:srgbClr val="FFFF00"/>
                </a:highlight>
              </a:rPr>
              <a:t>server-side</a:t>
            </a:r>
            <a:r>
              <a:rPr lang="en" sz="2400"/>
              <a:t> functions?</a:t>
            </a:r>
            <a:endParaRPr sz="2400"/>
          </a:p>
        </p:txBody>
      </p:sp>
      <p:pic>
        <p:nvPicPr>
          <p:cNvPr id="3074" name="Picture 2" descr="Image result for code function gif&quot;">
            <a:extLst>
              <a:ext uri="{FF2B5EF4-FFF2-40B4-BE49-F238E27FC236}">
                <a16:creationId xmlns:a16="http://schemas.microsoft.com/office/drawing/2014/main" id="{F4024ADA-7826-423E-9B5D-4123F14E9C5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71742" y="1225428"/>
            <a:ext cx="4000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014DF98-ADE0-494E-A31B-4E51A54BA1F6}"/>
              </a:ext>
            </a:extLst>
          </p:cNvPr>
          <p:cNvPicPr>
            <a:picLocks noChangeAspect="1"/>
          </p:cNvPicPr>
          <p:nvPr/>
        </p:nvPicPr>
        <p:blipFill>
          <a:blip r:embed="rId4"/>
          <a:stretch>
            <a:fillRect/>
          </a:stretch>
        </p:blipFill>
        <p:spPr>
          <a:xfrm>
            <a:off x="2572919" y="1225428"/>
            <a:ext cx="3999323" cy="35725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Server-Side Code in Action!</a:t>
            </a:r>
            <a:endParaRPr/>
          </a:p>
        </p:txBody>
      </p:sp>
      <p:sp>
        <p:nvSpPr>
          <p:cNvPr id="2155" name="Google Shape;2155;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156" name="Google Shape;2156;p132"/>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Visiting a URL and then being presented with an HTML page</a:t>
            </a:r>
            <a:endParaRPr/>
          </a:p>
        </p:txBody>
      </p:sp>
      <p:sp>
        <p:nvSpPr>
          <p:cNvPr id="2157" name="Google Shape;2157;p132"/>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Visiting an API endpoint that parses URL parameters to provide selective JSONs</a:t>
            </a:r>
            <a:endParaRPr/>
          </a:p>
        </p:txBody>
      </p:sp>
      <p:sp>
        <p:nvSpPr>
          <p:cNvPr id="2158" name="Google Shape;2158;p132"/>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Clicking an invoice that provides a PDF report</a:t>
            </a:r>
            <a:endParaRPr dirty="0"/>
          </a:p>
        </p:txBody>
      </p:sp>
      <p:sp>
        <p:nvSpPr>
          <p:cNvPr id="2159" name="Google Shape;2159;p132"/>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Image-processing software that applies a filter to an image and saves the new version</a:t>
            </a:r>
            <a:endParaRPr/>
          </a:p>
        </p:txBody>
      </p:sp>
      <p:sp>
        <p:nvSpPr>
          <p:cNvPr id="2160" name="Google Shape;2160;p132"/>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Google providing results relevant to searches on other sites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33"/>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167" name="Google Shape;2167;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168" name="Google Shape;2168;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170" name="Google Shape;2170;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What is a </a:t>
            </a:r>
            <a:r>
              <a:rPr lang="en" sz="2400" b="1">
                <a:highlight>
                  <a:srgbClr val="FFFF00"/>
                </a:highlight>
              </a:rPr>
              <a:t>client</a:t>
            </a:r>
            <a:r>
              <a:rPr lang="en" sz="2400"/>
              <a:t>?</a:t>
            </a:r>
            <a:endParaRPr sz="2400"/>
          </a:p>
        </p:txBody>
      </p:sp>
      <p:pic>
        <p:nvPicPr>
          <p:cNvPr id="4098" name="Picture 2" descr="Image result for client computer gif&quot;">
            <a:extLst>
              <a:ext uri="{FF2B5EF4-FFF2-40B4-BE49-F238E27FC236}">
                <a16:creationId xmlns:a16="http://schemas.microsoft.com/office/drawing/2014/main" id="{C3858A15-0529-47BC-B929-0928913F1E1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64048" y="1288396"/>
            <a:ext cx="4815888" cy="32105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B7C458-8204-4FDA-A8B0-0B6BBFAF3E10}"/>
              </a:ext>
            </a:extLst>
          </p:cNvPr>
          <p:cNvSpPr txBox="1"/>
          <p:nvPr/>
        </p:nvSpPr>
        <p:spPr>
          <a:xfrm>
            <a:off x="2878096" y="1522704"/>
            <a:ext cx="841897" cy="400110"/>
          </a:xfrm>
          <a:prstGeom prst="rect">
            <a:avLst/>
          </a:prstGeom>
          <a:noFill/>
        </p:spPr>
        <p:txBody>
          <a:bodyPr wrap="none" rtlCol="0">
            <a:spAutoFit/>
          </a:bodyPr>
          <a:lstStyle/>
          <a:p>
            <a:r>
              <a:rPr lang="en-US" sz="2000" dirty="0"/>
              <a:t>Client</a:t>
            </a:r>
          </a:p>
        </p:txBody>
      </p:sp>
      <p:sp>
        <p:nvSpPr>
          <p:cNvPr id="9" name="TextBox 8">
            <a:extLst>
              <a:ext uri="{FF2B5EF4-FFF2-40B4-BE49-F238E27FC236}">
                <a16:creationId xmlns:a16="http://schemas.microsoft.com/office/drawing/2014/main" id="{25CC9552-6A07-4FFF-9997-67C8AE34A4C2}"/>
              </a:ext>
            </a:extLst>
          </p:cNvPr>
          <p:cNvSpPr txBox="1"/>
          <p:nvPr/>
        </p:nvSpPr>
        <p:spPr>
          <a:xfrm>
            <a:off x="5851301" y="3939681"/>
            <a:ext cx="939681" cy="400110"/>
          </a:xfrm>
          <a:prstGeom prst="rect">
            <a:avLst/>
          </a:prstGeom>
          <a:noFill/>
        </p:spPr>
        <p:txBody>
          <a:bodyPr wrap="none" rtlCol="0">
            <a:spAutoFit/>
          </a:bodyPr>
          <a:lstStyle/>
          <a:p>
            <a:r>
              <a:rPr lang="en-US" sz="2000" dirty="0"/>
              <a:t>Server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134"/>
          <p:cNvSpPr/>
          <p:nvPr/>
        </p:nvSpPr>
        <p:spPr>
          <a:xfrm>
            <a:off x="7303775" y="1863550"/>
            <a:ext cx="16440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usually has a lot of content that it can send to clients. This content can be webpages, JPEGs, and other resources. </a:t>
            </a:r>
            <a:endParaRPr sz="1100">
              <a:solidFill>
                <a:schemeClr val="dk1"/>
              </a:solidFill>
              <a:latin typeface="Roboto"/>
              <a:ea typeface="Roboto"/>
              <a:cs typeface="Roboto"/>
              <a:sym typeface="Roboto"/>
            </a:endParaRPr>
          </a:p>
        </p:txBody>
      </p:sp>
      <p:sp>
        <p:nvSpPr>
          <p:cNvPr id="2176" name="Google Shape;2176;p134"/>
          <p:cNvSpPr/>
          <p:nvPr/>
        </p:nvSpPr>
        <p:spPr>
          <a:xfrm>
            <a:off x="2154400" y="3643500"/>
            <a:ext cx="3447000" cy="8421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cannot be processed).</a:t>
            </a:r>
            <a:endParaRPr sz="1100">
              <a:solidFill>
                <a:schemeClr val="dk1"/>
              </a:solidFill>
              <a:latin typeface="Roboto"/>
              <a:ea typeface="Roboto"/>
              <a:cs typeface="Roboto"/>
              <a:sym typeface="Roboto"/>
            </a:endParaRPr>
          </a:p>
        </p:txBody>
      </p:sp>
      <p:sp>
        <p:nvSpPr>
          <p:cNvPr id="2177" name="Google Shape;2177;p134"/>
          <p:cNvSpPr/>
          <p:nvPr/>
        </p:nvSpPr>
        <p:spPr>
          <a:xfrm>
            <a:off x="2306800" y="1417650"/>
            <a:ext cx="3829500" cy="6207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whatever the client is looking for. </a:t>
            </a:r>
            <a:endParaRPr sz="1100">
              <a:solidFill>
                <a:schemeClr val="dk1"/>
              </a:solidFill>
              <a:latin typeface="Roboto"/>
              <a:ea typeface="Roboto"/>
              <a:cs typeface="Roboto"/>
              <a:sym typeface="Roboto"/>
            </a:endParaRPr>
          </a:p>
        </p:txBody>
      </p:sp>
      <p:sp>
        <p:nvSpPr>
          <p:cNvPr id="2178" name="Google Shape;2178;p134"/>
          <p:cNvSpPr/>
          <p:nvPr/>
        </p:nvSpPr>
        <p:spPr>
          <a:xfrm rot="10800000" flipH="1">
            <a:off x="1371600" y="2573550"/>
            <a:ext cx="42828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What Is a Client?</a:t>
            </a:r>
            <a:endParaRPr/>
          </a:p>
        </p:txBody>
      </p:sp>
      <p:sp>
        <p:nvSpPr>
          <p:cNvPr id="2180" name="Google Shape;2180;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 Intro to Node Servers</a:t>
            </a:r>
            <a:endParaRPr/>
          </a:p>
        </p:txBody>
      </p:sp>
      <p:pic>
        <p:nvPicPr>
          <p:cNvPr id="2181" name="Google Shape;2181;p134"/>
          <p:cNvPicPr preferRelativeResize="0"/>
          <p:nvPr/>
        </p:nvPicPr>
        <p:blipFill rotWithShape="1">
          <a:blip r:embed="rId3">
            <a:alphaModFix/>
          </a:blip>
          <a:srcRect/>
          <a:stretch/>
        </p:blipFill>
        <p:spPr>
          <a:xfrm>
            <a:off x="248075" y="2410175"/>
            <a:ext cx="1460000" cy="1309525"/>
          </a:xfrm>
          <a:prstGeom prst="rect">
            <a:avLst/>
          </a:prstGeom>
          <a:noFill/>
          <a:ln>
            <a:noFill/>
          </a:ln>
        </p:spPr>
      </p:pic>
      <p:sp>
        <p:nvSpPr>
          <p:cNvPr id="2182" name="Google Shape;2182;p134"/>
          <p:cNvSpPr txBox="1"/>
          <p:nvPr/>
        </p:nvSpPr>
        <p:spPr>
          <a:xfrm>
            <a:off x="320875" y="2521200"/>
            <a:ext cx="1315200" cy="8421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2183" name="Google Shape;2183;p134"/>
          <p:cNvPicPr preferRelativeResize="0"/>
          <p:nvPr/>
        </p:nvPicPr>
        <p:blipFill>
          <a:blip r:embed="rId4">
            <a:alphaModFix/>
          </a:blip>
          <a:stretch>
            <a:fillRect/>
          </a:stretch>
        </p:blipFill>
        <p:spPr>
          <a:xfrm>
            <a:off x="2257345" y="1936119"/>
            <a:ext cx="797350" cy="842050"/>
          </a:xfrm>
          <a:prstGeom prst="rect">
            <a:avLst/>
          </a:prstGeom>
          <a:noFill/>
          <a:ln>
            <a:noFill/>
          </a:ln>
        </p:spPr>
      </p:pic>
      <p:sp>
        <p:nvSpPr>
          <p:cNvPr id="2184" name="Google Shape;2184;p134"/>
          <p:cNvSpPr/>
          <p:nvPr/>
        </p:nvSpPr>
        <p:spPr>
          <a:xfrm>
            <a:off x="1904375" y="20928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sp>
        <p:nvSpPr>
          <p:cNvPr id="2185" name="Google Shape;2185;p134"/>
          <p:cNvSpPr/>
          <p:nvPr/>
        </p:nvSpPr>
        <p:spPr>
          <a:xfrm rot="10800000">
            <a:off x="2002000" y="31419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6" name="Google Shape;2186;p134"/>
          <p:cNvPicPr preferRelativeResize="0"/>
          <p:nvPr/>
        </p:nvPicPr>
        <p:blipFill>
          <a:blip r:embed="rId5">
            <a:alphaModFix/>
          </a:blip>
          <a:stretch>
            <a:fillRect/>
          </a:stretch>
        </p:blipFill>
        <p:spPr>
          <a:xfrm>
            <a:off x="5733700" y="2114575"/>
            <a:ext cx="1510625" cy="1642800"/>
          </a:xfrm>
          <a:prstGeom prst="rect">
            <a:avLst/>
          </a:prstGeom>
          <a:noFill/>
          <a:ln>
            <a:noFill/>
          </a:ln>
        </p:spPr>
      </p:pic>
      <p:pic>
        <p:nvPicPr>
          <p:cNvPr id="2187" name="Google Shape;2187;p134"/>
          <p:cNvPicPr preferRelativeResize="0"/>
          <p:nvPr/>
        </p:nvPicPr>
        <p:blipFill>
          <a:blip r:embed="rId4">
            <a:alphaModFix/>
          </a:blip>
          <a:stretch>
            <a:fillRect/>
          </a:stretch>
        </p:blipFill>
        <p:spPr>
          <a:xfrm>
            <a:off x="4851745" y="3218094"/>
            <a:ext cx="797350" cy="842050"/>
          </a:xfrm>
          <a:prstGeom prst="rect">
            <a:avLst/>
          </a:prstGeom>
          <a:noFill/>
          <a:ln>
            <a:noFill/>
          </a:ln>
        </p:spPr>
      </p:pic>
      <p:sp>
        <p:nvSpPr>
          <p:cNvPr id="2188" name="Google Shape;2188;p134"/>
          <p:cNvSpPr/>
          <p:nvPr/>
        </p:nvSpPr>
        <p:spPr>
          <a:xfrm>
            <a:off x="4498775" y="33748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2189" name="Google Shape;2189;p134"/>
          <p:cNvPicPr preferRelativeResize="0"/>
          <p:nvPr/>
        </p:nvPicPr>
        <p:blipFill>
          <a:blip r:embed="rId4">
            <a:alphaModFix/>
          </a:blip>
          <a:stretch>
            <a:fillRect/>
          </a:stretch>
        </p:blipFill>
        <p:spPr>
          <a:xfrm>
            <a:off x="7276201" y="1918526"/>
            <a:ext cx="505367" cy="533701"/>
          </a:xfrm>
          <a:prstGeom prst="rect">
            <a:avLst/>
          </a:prstGeom>
          <a:noFill/>
          <a:ln>
            <a:noFill/>
          </a:ln>
          <a:effectLst>
            <a:outerShdw blurRad="57150" dist="19050" dir="5400000" algn="bl" rotWithShape="0">
              <a:srgbClr val="000000">
                <a:alpha val="50000"/>
              </a:srgbClr>
            </a:outerShdw>
          </a:effectLst>
        </p:spPr>
      </p:pic>
      <p:pic>
        <p:nvPicPr>
          <p:cNvPr id="2190" name="Google Shape;2190;p134"/>
          <p:cNvPicPr preferRelativeResize="0"/>
          <p:nvPr/>
        </p:nvPicPr>
        <p:blipFill>
          <a:blip r:embed="rId4">
            <a:alphaModFix/>
          </a:blip>
          <a:stretch>
            <a:fillRect/>
          </a:stretch>
        </p:blipFill>
        <p:spPr>
          <a:xfrm>
            <a:off x="7593951" y="2070926"/>
            <a:ext cx="505367" cy="533701"/>
          </a:xfrm>
          <a:prstGeom prst="rect">
            <a:avLst/>
          </a:prstGeom>
          <a:noFill/>
          <a:ln>
            <a:noFill/>
          </a:ln>
          <a:effectLst>
            <a:outerShdw blurRad="57150" dist="19050" dir="5400000" algn="bl" rotWithShape="0">
              <a:srgbClr val="000000">
                <a:alpha val="50000"/>
              </a:srgbClr>
            </a:outerShdw>
          </a:effectLst>
        </p:spPr>
      </p:pic>
      <p:pic>
        <p:nvPicPr>
          <p:cNvPr id="2191" name="Google Shape;2191;p134"/>
          <p:cNvPicPr preferRelativeResize="0"/>
          <p:nvPr/>
        </p:nvPicPr>
        <p:blipFill>
          <a:blip r:embed="rId4">
            <a:alphaModFix/>
          </a:blip>
          <a:stretch>
            <a:fillRect/>
          </a:stretch>
        </p:blipFill>
        <p:spPr>
          <a:xfrm>
            <a:off x="8099326" y="1918526"/>
            <a:ext cx="505367" cy="533701"/>
          </a:xfrm>
          <a:prstGeom prst="rect">
            <a:avLst/>
          </a:prstGeom>
          <a:noFill/>
          <a:ln>
            <a:noFill/>
          </a:ln>
          <a:effectLst>
            <a:outerShdw blurRad="57150" dist="19050" dir="5400000" algn="bl" rotWithShape="0">
              <a:srgbClr val="000000">
                <a:alpha val="50000"/>
              </a:srgbClr>
            </a:outerShdw>
          </a:effectLst>
        </p:spPr>
      </p:pic>
      <p:pic>
        <p:nvPicPr>
          <p:cNvPr id="2192" name="Google Shape;2192;p134"/>
          <p:cNvPicPr preferRelativeResize="0"/>
          <p:nvPr/>
        </p:nvPicPr>
        <p:blipFill>
          <a:blip r:embed="rId4">
            <a:alphaModFix/>
          </a:blip>
          <a:stretch>
            <a:fillRect/>
          </a:stretch>
        </p:blipFill>
        <p:spPr>
          <a:xfrm>
            <a:off x="8417076" y="2070926"/>
            <a:ext cx="505367" cy="533701"/>
          </a:xfrm>
          <a:prstGeom prst="rect">
            <a:avLst/>
          </a:prstGeom>
          <a:noFill/>
          <a:ln>
            <a:noFill/>
          </a:ln>
          <a:effectLst>
            <a:outerShdw blurRad="57150" dist="19050" dir="5400000" algn="bl" rotWithShape="0">
              <a:srgbClr val="000000">
                <a:alpha val="50000"/>
              </a:srgbClr>
            </a:outerShdw>
          </a:effectLst>
        </p:spPr>
      </p:pic>
      <p:sp>
        <p:nvSpPr>
          <p:cNvPr id="2193" name="Google Shape;2193;p134"/>
          <p:cNvSpPr txBox="1"/>
          <p:nvPr/>
        </p:nvSpPr>
        <p:spPr>
          <a:xfrm>
            <a:off x="5929121" y="22044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2194" name="Google Shape;2194;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A </a:t>
            </a:r>
            <a:r>
              <a:rPr lang="en" b="1"/>
              <a:t>client</a:t>
            </a:r>
            <a:r>
              <a:rPr lang="en">
                <a:latin typeface="Roboto Light"/>
                <a:ea typeface="Roboto Light"/>
                <a:cs typeface="Roboto Light"/>
                <a:sym typeface="Roboto Light"/>
              </a:rPr>
              <a:t> is a user’s personal machine which makes “requests” of the server.</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35"/>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201" name="Google Shape;2201;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202" name="Google Shape;2202;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04" name="Google Shape;2204;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do the client and server </a:t>
            </a:r>
            <a:r>
              <a:rPr lang="en" b="1"/>
              <a:t>communicate</a:t>
            </a:r>
            <a:r>
              <a:rPr lang="en"/>
              <a:t> with each other?</a:t>
            </a:r>
            <a:endParaRPr/>
          </a:p>
        </p:txBody>
      </p:sp>
      <p:pic>
        <p:nvPicPr>
          <p:cNvPr id="5124" name="Picture 4" descr="Image result for communication gif&quot;">
            <a:extLst>
              <a:ext uri="{FF2B5EF4-FFF2-40B4-BE49-F238E27FC236}">
                <a16:creationId xmlns:a16="http://schemas.microsoft.com/office/drawing/2014/main" id="{4FA5D57E-1310-4BAA-9B0D-07355CD205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5992" y="1657033"/>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36"/>
          <p:cNvSpPr/>
          <p:nvPr/>
        </p:nvSpPr>
        <p:spPr>
          <a:xfrm>
            <a:off x="7224225" y="1863550"/>
            <a:ext cx="17235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usually has a lot  of content that it can send to clients. This content can be webpages, JPEGs, and other resources. </a:t>
            </a:r>
            <a:endParaRPr sz="1100">
              <a:solidFill>
                <a:schemeClr val="dk1"/>
              </a:solidFill>
              <a:latin typeface="Roboto"/>
              <a:ea typeface="Roboto"/>
              <a:cs typeface="Roboto"/>
              <a:sym typeface="Roboto"/>
            </a:endParaRPr>
          </a:p>
        </p:txBody>
      </p:sp>
      <p:sp>
        <p:nvSpPr>
          <p:cNvPr id="2210" name="Google Shape;2210;p136"/>
          <p:cNvSpPr/>
          <p:nvPr/>
        </p:nvSpPr>
        <p:spPr>
          <a:xfrm>
            <a:off x="2002000" y="3795900"/>
            <a:ext cx="3447000" cy="842100"/>
          </a:xfrm>
          <a:prstGeom prst="roundRect">
            <a:avLst>
              <a:gd name="adj" fmla="val 16667"/>
            </a:avLst>
          </a:prstGeom>
          <a:solidFill>
            <a:srgbClr val="FFFF00"/>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sp>
        <p:nvSpPr>
          <p:cNvPr id="2211" name="Google Shape;2211;p136"/>
          <p:cNvSpPr/>
          <p:nvPr/>
        </p:nvSpPr>
        <p:spPr>
          <a:xfrm>
            <a:off x="1925800" y="1493850"/>
            <a:ext cx="3829500" cy="620700"/>
          </a:xfrm>
          <a:prstGeom prst="roundRect">
            <a:avLst>
              <a:gd name="adj" fmla="val 16667"/>
            </a:avLst>
          </a:prstGeom>
          <a:solidFill>
            <a:srgbClr val="FFFF00"/>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whatever the client is looking for. </a:t>
            </a:r>
            <a:endParaRPr sz="1100">
              <a:solidFill>
                <a:schemeClr val="dk1"/>
              </a:solidFill>
              <a:latin typeface="Roboto"/>
              <a:ea typeface="Roboto"/>
              <a:cs typeface="Roboto"/>
              <a:sym typeface="Roboto"/>
            </a:endParaRPr>
          </a:p>
        </p:txBody>
      </p:sp>
      <p:sp>
        <p:nvSpPr>
          <p:cNvPr id="2212" name="Google Shape;2212;p136"/>
          <p:cNvSpPr/>
          <p:nvPr/>
        </p:nvSpPr>
        <p:spPr>
          <a:xfrm rot="10800000" flipH="1">
            <a:off x="1559875" y="2725950"/>
            <a:ext cx="39420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HTTP/HTTPS </a:t>
            </a:r>
            <a:endParaRPr/>
          </a:p>
        </p:txBody>
      </p:sp>
      <p:sp>
        <p:nvSpPr>
          <p:cNvPr id="2214" name="Google Shape;2214;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2215" name="Google Shape;2215;p136"/>
          <p:cNvPicPr preferRelativeResize="0"/>
          <p:nvPr/>
        </p:nvPicPr>
        <p:blipFill rotWithShape="1">
          <a:blip r:embed="rId3">
            <a:alphaModFix/>
          </a:blip>
          <a:srcRect/>
          <a:stretch/>
        </p:blipFill>
        <p:spPr>
          <a:xfrm>
            <a:off x="171875" y="2562575"/>
            <a:ext cx="1460000" cy="1309525"/>
          </a:xfrm>
          <a:prstGeom prst="rect">
            <a:avLst/>
          </a:prstGeom>
          <a:noFill/>
          <a:ln>
            <a:noFill/>
          </a:ln>
        </p:spPr>
      </p:pic>
      <p:sp>
        <p:nvSpPr>
          <p:cNvPr id="2216" name="Google Shape;2216;p136"/>
          <p:cNvSpPr txBox="1"/>
          <p:nvPr/>
        </p:nvSpPr>
        <p:spPr>
          <a:xfrm>
            <a:off x="244675" y="2916000"/>
            <a:ext cx="13152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2217" name="Google Shape;2217;p136"/>
          <p:cNvPicPr preferRelativeResize="0"/>
          <p:nvPr/>
        </p:nvPicPr>
        <p:blipFill>
          <a:blip r:embed="rId4">
            <a:alphaModFix/>
          </a:blip>
          <a:stretch>
            <a:fillRect/>
          </a:stretch>
        </p:blipFill>
        <p:spPr>
          <a:xfrm>
            <a:off x="1876345" y="2012319"/>
            <a:ext cx="797350" cy="842050"/>
          </a:xfrm>
          <a:prstGeom prst="rect">
            <a:avLst/>
          </a:prstGeom>
          <a:noFill/>
          <a:ln>
            <a:noFill/>
          </a:ln>
        </p:spPr>
      </p:pic>
      <p:sp>
        <p:nvSpPr>
          <p:cNvPr id="2218" name="Google Shape;2218;p136"/>
          <p:cNvSpPr/>
          <p:nvPr/>
        </p:nvSpPr>
        <p:spPr>
          <a:xfrm>
            <a:off x="1523375" y="21690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sp>
        <p:nvSpPr>
          <p:cNvPr id="2219" name="Google Shape;2219;p136"/>
          <p:cNvSpPr/>
          <p:nvPr/>
        </p:nvSpPr>
        <p:spPr>
          <a:xfrm rot="10800000">
            <a:off x="1925800" y="32943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0" name="Google Shape;2220;p136"/>
          <p:cNvPicPr preferRelativeResize="0"/>
          <p:nvPr/>
        </p:nvPicPr>
        <p:blipFill>
          <a:blip r:embed="rId5">
            <a:alphaModFix/>
          </a:blip>
          <a:stretch>
            <a:fillRect/>
          </a:stretch>
        </p:blipFill>
        <p:spPr>
          <a:xfrm>
            <a:off x="5657500" y="2266975"/>
            <a:ext cx="1510625" cy="1642800"/>
          </a:xfrm>
          <a:prstGeom prst="rect">
            <a:avLst/>
          </a:prstGeom>
          <a:noFill/>
          <a:ln>
            <a:noFill/>
          </a:ln>
        </p:spPr>
      </p:pic>
      <p:pic>
        <p:nvPicPr>
          <p:cNvPr id="2221" name="Google Shape;2221;p136"/>
          <p:cNvPicPr preferRelativeResize="0"/>
          <p:nvPr/>
        </p:nvPicPr>
        <p:blipFill>
          <a:blip r:embed="rId4">
            <a:alphaModFix/>
          </a:blip>
          <a:stretch>
            <a:fillRect/>
          </a:stretch>
        </p:blipFill>
        <p:spPr>
          <a:xfrm>
            <a:off x="4699345" y="3370494"/>
            <a:ext cx="797350" cy="842050"/>
          </a:xfrm>
          <a:prstGeom prst="rect">
            <a:avLst/>
          </a:prstGeom>
          <a:noFill/>
          <a:ln>
            <a:noFill/>
          </a:ln>
        </p:spPr>
      </p:pic>
      <p:sp>
        <p:nvSpPr>
          <p:cNvPr id="2222" name="Google Shape;2222;p136"/>
          <p:cNvSpPr/>
          <p:nvPr/>
        </p:nvSpPr>
        <p:spPr>
          <a:xfrm>
            <a:off x="4346375" y="35272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2223" name="Google Shape;2223;p136"/>
          <p:cNvPicPr preferRelativeResize="0"/>
          <p:nvPr/>
        </p:nvPicPr>
        <p:blipFill>
          <a:blip r:embed="rId4">
            <a:alphaModFix/>
          </a:blip>
          <a:stretch>
            <a:fillRect/>
          </a:stretch>
        </p:blipFill>
        <p:spPr>
          <a:xfrm>
            <a:off x="7200001" y="1994726"/>
            <a:ext cx="505367" cy="533701"/>
          </a:xfrm>
          <a:prstGeom prst="rect">
            <a:avLst/>
          </a:prstGeom>
          <a:noFill/>
          <a:ln>
            <a:noFill/>
          </a:ln>
          <a:effectLst>
            <a:outerShdw blurRad="57150" dist="19050" dir="5400000" algn="bl" rotWithShape="0">
              <a:srgbClr val="000000">
                <a:alpha val="50000"/>
              </a:srgbClr>
            </a:outerShdw>
          </a:effectLst>
        </p:spPr>
      </p:pic>
      <p:pic>
        <p:nvPicPr>
          <p:cNvPr id="2224" name="Google Shape;2224;p136"/>
          <p:cNvPicPr preferRelativeResize="0"/>
          <p:nvPr/>
        </p:nvPicPr>
        <p:blipFill>
          <a:blip r:embed="rId4">
            <a:alphaModFix/>
          </a:blip>
          <a:stretch>
            <a:fillRect/>
          </a:stretch>
        </p:blipFill>
        <p:spPr>
          <a:xfrm>
            <a:off x="7517751" y="2147126"/>
            <a:ext cx="505367" cy="533701"/>
          </a:xfrm>
          <a:prstGeom prst="rect">
            <a:avLst/>
          </a:prstGeom>
          <a:noFill/>
          <a:ln>
            <a:noFill/>
          </a:ln>
          <a:effectLst>
            <a:outerShdw blurRad="57150" dist="19050" dir="5400000" algn="bl" rotWithShape="0">
              <a:srgbClr val="000000">
                <a:alpha val="50000"/>
              </a:srgbClr>
            </a:outerShdw>
          </a:effectLst>
        </p:spPr>
      </p:pic>
      <p:pic>
        <p:nvPicPr>
          <p:cNvPr id="2225" name="Google Shape;2225;p136"/>
          <p:cNvPicPr preferRelativeResize="0"/>
          <p:nvPr/>
        </p:nvPicPr>
        <p:blipFill>
          <a:blip r:embed="rId4">
            <a:alphaModFix/>
          </a:blip>
          <a:stretch>
            <a:fillRect/>
          </a:stretch>
        </p:blipFill>
        <p:spPr>
          <a:xfrm>
            <a:off x="8023126" y="1994726"/>
            <a:ext cx="505367" cy="533701"/>
          </a:xfrm>
          <a:prstGeom prst="rect">
            <a:avLst/>
          </a:prstGeom>
          <a:noFill/>
          <a:ln>
            <a:noFill/>
          </a:ln>
          <a:effectLst>
            <a:outerShdw blurRad="57150" dist="19050" dir="5400000" algn="bl" rotWithShape="0">
              <a:srgbClr val="000000">
                <a:alpha val="50000"/>
              </a:srgbClr>
            </a:outerShdw>
          </a:effectLst>
        </p:spPr>
      </p:pic>
      <p:pic>
        <p:nvPicPr>
          <p:cNvPr id="2226" name="Google Shape;2226;p136"/>
          <p:cNvPicPr preferRelativeResize="0"/>
          <p:nvPr/>
        </p:nvPicPr>
        <p:blipFill>
          <a:blip r:embed="rId4">
            <a:alphaModFix/>
          </a:blip>
          <a:stretch>
            <a:fillRect/>
          </a:stretch>
        </p:blipFill>
        <p:spPr>
          <a:xfrm>
            <a:off x="8340876" y="2147126"/>
            <a:ext cx="505367" cy="533701"/>
          </a:xfrm>
          <a:prstGeom prst="rect">
            <a:avLst/>
          </a:prstGeom>
          <a:noFill/>
          <a:ln>
            <a:noFill/>
          </a:ln>
          <a:effectLst>
            <a:outerShdw blurRad="57150" dist="19050" dir="5400000" algn="bl" rotWithShape="0">
              <a:srgbClr val="000000">
                <a:alpha val="50000"/>
              </a:srgbClr>
            </a:outerShdw>
          </a:effectLst>
        </p:spPr>
      </p:pic>
      <p:sp>
        <p:nvSpPr>
          <p:cNvPr id="2227" name="Google Shape;2227;p136"/>
          <p:cNvSpPr txBox="1"/>
          <p:nvPr/>
        </p:nvSpPr>
        <p:spPr>
          <a:xfrm>
            <a:off x="5776721" y="23568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2228" name="Google Shape;2228;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Clients and servers communicate with each other using a series of requests and responses defined by </a:t>
            </a:r>
            <a:r>
              <a:rPr lang="en" b="1"/>
              <a:t>HTTP / HTTPS (Hypertext Transfer Protocol Secure). </a:t>
            </a:r>
            <a:endParaRPr>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031"/>
        <p:cNvGrpSpPr/>
        <p:nvPr/>
      </p:nvGrpSpPr>
      <p:grpSpPr>
        <a:xfrm>
          <a:off x="0" y="0"/>
          <a:ext cx="0" cy="0"/>
          <a:chOff x="0" y="0"/>
          <a:chExt cx="0" cy="0"/>
        </a:xfrm>
      </p:grpSpPr>
      <p:sp>
        <p:nvSpPr>
          <p:cNvPr id="2032" name="Google Shape;2032;p11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Moment of Caution</a:t>
            </a:r>
            <a:endParaRPr/>
          </a:p>
        </p:txBody>
      </p:sp>
      <p:sp>
        <p:nvSpPr>
          <p:cNvPr id="2033" name="Google Shape;2033;p11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Intro to Node Servers</a:t>
            </a: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Full-Stack Development</a:t>
            </a:r>
            <a:endParaRPr/>
          </a:p>
        </p:txBody>
      </p:sp>
      <p:sp>
        <p:nvSpPr>
          <p:cNvPr id="2234" name="Google Shape;2234;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modern web applications, there is constant back-and-forth communication between the visuals displayed on the user’s browser </a:t>
            </a:r>
            <a:r>
              <a:rPr lang="en" b="1"/>
              <a:t>(front-end)</a:t>
            </a:r>
            <a:r>
              <a:rPr lang="en"/>
              <a:t> and the data and logic stored on the server </a:t>
            </a:r>
            <a:r>
              <a:rPr lang="en" b="1"/>
              <a:t>(back-end)</a:t>
            </a:r>
            <a:r>
              <a:rPr lang="en"/>
              <a:t>.</a:t>
            </a:r>
            <a:endParaRPr/>
          </a:p>
        </p:txBody>
      </p:sp>
      <p:sp>
        <p:nvSpPr>
          <p:cNvPr id="2235" name="Google Shape;2235;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36" name="Google Shape;2236;p137"/>
          <p:cNvSpPr/>
          <p:nvPr/>
        </p:nvSpPr>
        <p:spPr>
          <a:xfrm rot="10800000">
            <a:off x="4386275" y="3447408"/>
            <a:ext cx="27168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7"/>
          <p:cNvSpPr/>
          <p:nvPr/>
        </p:nvSpPr>
        <p:spPr>
          <a:xfrm rot="10800000" flipH="1">
            <a:off x="3533625" y="3027550"/>
            <a:ext cx="26205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38" name="Google Shape;2238;p137"/>
          <p:cNvGraphicFramePr/>
          <p:nvPr/>
        </p:nvGraphicFramePr>
        <p:xfrm>
          <a:off x="2228875" y="1971675"/>
          <a:ext cx="1814550" cy="2171850"/>
        </p:xfrm>
        <a:graphic>
          <a:graphicData uri="http://schemas.openxmlformats.org/drawingml/2006/table">
            <a:tbl>
              <a:tblPr>
                <a:noFill/>
                <a:tableStyleId>{9B4123F2-503B-4E7F-9CD5-D30B0A1BBFD7}</a:tableStyleId>
              </a:tblPr>
              <a:tblGrid>
                <a:gridCol w="1814550">
                  <a:extLst>
                    <a:ext uri="{9D8B030D-6E8A-4147-A177-3AD203B41FA5}">
                      <a16:colId xmlns:a16="http://schemas.microsoft.com/office/drawing/2014/main" val="20000"/>
                    </a:ext>
                  </a:extLst>
                </a:gridCol>
              </a:tblGrid>
              <a:tr h="361975">
                <a:tc>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Client Browser </a:t>
                      </a:r>
                      <a:r>
                        <a:rPr lang="en" sz="1000">
                          <a:solidFill>
                            <a:srgbClr val="FFFFFF"/>
                          </a:solidFill>
                          <a:latin typeface="Roboto Light"/>
                          <a:ea typeface="Roboto Light"/>
                          <a:cs typeface="Roboto Light"/>
                          <a:sym typeface="Roboto Light"/>
                        </a:rPr>
                        <a:t>(Front-End)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React.js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HTML/CSS/Image Assets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JavaScript (Client Side)</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3"/>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JSON/XML</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User Interactions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5"/>
                  </a:ext>
                </a:extLst>
              </a:tr>
            </a:tbl>
          </a:graphicData>
        </a:graphic>
      </p:graphicFrame>
      <p:graphicFrame>
        <p:nvGraphicFramePr>
          <p:cNvPr id="2239" name="Google Shape;2239;p137"/>
          <p:cNvGraphicFramePr/>
          <p:nvPr/>
        </p:nvGraphicFramePr>
        <p:xfrm>
          <a:off x="6367500" y="1971675"/>
          <a:ext cx="2209875" cy="2600500"/>
        </p:xfrm>
        <a:graphic>
          <a:graphicData uri="http://schemas.openxmlformats.org/drawingml/2006/table">
            <a:tbl>
              <a:tblPr>
                <a:noFill/>
                <a:tableStyleId>{9B4123F2-503B-4E7F-9CD5-D30B0A1BBFD7}</a:tableStyleId>
              </a:tblPr>
              <a:tblGrid>
                <a:gridCol w="1385975">
                  <a:extLst>
                    <a:ext uri="{9D8B030D-6E8A-4147-A177-3AD203B41FA5}">
                      <a16:colId xmlns:a16="http://schemas.microsoft.com/office/drawing/2014/main" val="20000"/>
                    </a:ext>
                  </a:extLst>
                </a:gridCol>
                <a:gridCol w="823900">
                  <a:extLst>
                    <a:ext uri="{9D8B030D-6E8A-4147-A177-3AD203B41FA5}">
                      <a16:colId xmlns:a16="http://schemas.microsoft.com/office/drawing/2014/main" val="20001"/>
                    </a:ext>
                  </a:extLst>
                </a:gridCol>
              </a:tblGrid>
              <a:tr h="361975">
                <a:tc gridSpan="2">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Node.js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FF"/>
                    </a:solidFill>
                  </a:tcPr>
                </a:tc>
                <a:tc rowSpan="2">
                  <a:txBody>
                    <a:bodyPr/>
                    <a:lstStyle/>
                    <a:p>
                      <a:pPr marL="0" lvl="0" indent="0" algn="ctr" rtl="0">
                        <a:spcBef>
                          <a:spcPts val="0"/>
                        </a:spcBef>
                        <a:spcAft>
                          <a:spcPts val="0"/>
                        </a:spcAft>
                        <a:buNone/>
                      </a:pP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Express</a:t>
                      </a:r>
                      <a:r>
                        <a:rPr lang="en" sz="1000">
                          <a:solidFill>
                            <a:srgbClr val="000000"/>
                          </a:solidFill>
                          <a:latin typeface="Roboto"/>
                          <a:ea typeface="Roboto"/>
                          <a:cs typeface="Roboto"/>
                          <a:sym typeface="Roboto"/>
                        </a:rPr>
                        <a:t> </a:t>
                      </a:r>
                      <a:br>
                        <a:rPr lang="en" sz="1000">
                          <a:solidFill>
                            <a:srgbClr val="000000"/>
                          </a:solidFill>
                          <a:latin typeface="Roboto"/>
                          <a:ea typeface="Roboto"/>
                          <a:cs typeface="Roboto"/>
                          <a:sym typeface="Roboto"/>
                        </a:rPr>
                      </a:br>
                      <a:r>
                        <a:rPr lang="en" sz="1000">
                          <a:solidFill>
                            <a:srgbClr val="000000"/>
                          </a:solidFill>
                          <a:latin typeface="Roboto Light"/>
                          <a:ea typeface="Roboto Light"/>
                          <a:cs typeface="Roboto Light"/>
                          <a:sym typeface="Roboto Light"/>
                        </a:rPr>
                        <a:t>Web Server</a:t>
                      </a:r>
                      <a:endParaRPr sz="1000">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vMerge="1">
                  <a:txBody>
                    <a:bodyPr/>
                    <a:lstStyle/>
                    <a:p>
                      <a:endParaRPr lang="en-US"/>
                    </a:p>
                  </a:txBody>
                  <a:tcPr/>
                </a:tc>
                <a:extLst>
                  <a:ext uri="{0D108BD9-81ED-4DB2-BD59-A6C34878D82A}">
                    <a16:rowId xmlns:a16="http://schemas.microsoft.com/office/drawing/2014/main" val="10002"/>
                  </a:ext>
                </a:extLst>
              </a:tr>
              <a:tr h="790625">
                <a:tc>
                  <a:txBody>
                    <a:bodyPr/>
                    <a:lstStyle/>
                    <a:p>
                      <a:pPr marL="0" lvl="0" indent="0" algn="ctr" rtl="0">
                        <a:spcBef>
                          <a:spcPts val="0"/>
                        </a:spcBef>
                        <a:spcAft>
                          <a:spcPts val="0"/>
                        </a:spcAft>
                        <a:buNone/>
                      </a:pPr>
                      <a:endParaRPr sz="1000"/>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sz="1000">
                        <a:solidFill>
                          <a:srgbClr val="000000"/>
                        </a:solidFill>
                        <a:latin typeface="Roboto"/>
                        <a:ea typeface="Roboto"/>
                        <a:cs typeface="Roboto"/>
                        <a:sym typeface="Roboto"/>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1975">
                <a:tc rowSpan="2">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Server-Side Scripts </a:t>
                      </a:r>
                      <a:br>
                        <a:rPr lang="en" sz="10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and Services</a:t>
                      </a:r>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rowSpan="2">
                  <a:txBody>
                    <a:bodyPr/>
                    <a:lstStyle/>
                    <a:p>
                      <a:pPr marL="0" lvl="0" indent="0" algn="ctr" rtl="0">
                        <a:spcBef>
                          <a:spcPts val="0"/>
                        </a:spcBef>
                        <a:spcAft>
                          <a:spcPts val="0"/>
                        </a:spcAft>
                        <a:buNone/>
                      </a:pPr>
                      <a:r>
                        <a:rPr lang="en" sz="900" b="1">
                          <a:solidFill>
                            <a:srgbClr val="000000"/>
                          </a:solidFill>
                          <a:latin typeface="Roboto"/>
                          <a:ea typeface="Roboto"/>
                          <a:cs typeface="Roboto"/>
                          <a:sym typeface="Roboto"/>
                        </a:rPr>
                        <a:t>Raw Files</a:t>
                      </a:r>
                      <a:endParaRPr sz="1000">
                        <a:solidFill>
                          <a:srgbClr val="000000"/>
                        </a:solidFill>
                        <a:latin typeface="Roboto"/>
                        <a:ea typeface="Roboto"/>
                        <a:cs typeface="Roboto"/>
                        <a:sym typeface="Roboto"/>
                      </a:endParaRPr>
                    </a:p>
                  </a:txBody>
                  <a:tcPr marL="0" marR="0" marT="0" marB="91425">
                    <a:lnL w="9525" cap="flat" cmpd="sng">
                      <a:solidFill>
                        <a:srgbClr val="EFEFEF"/>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197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240" name="Google Shape;2240;p137"/>
          <p:cNvPicPr preferRelativeResize="0"/>
          <p:nvPr/>
        </p:nvPicPr>
        <p:blipFill>
          <a:blip r:embed="rId3">
            <a:alphaModFix/>
          </a:blip>
          <a:stretch>
            <a:fillRect/>
          </a:stretch>
        </p:blipFill>
        <p:spPr>
          <a:xfrm>
            <a:off x="7921024" y="4017926"/>
            <a:ext cx="517904" cy="668874"/>
          </a:xfrm>
          <a:prstGeom prst="rect">
            <a:avLst/>
          </a:prstGeom>
          <a:noFill/>
          <a:ln>
            <a:noFill/>
          </a:ln>
        </p:spPr>
      </p:pic>
      <p:pic>
        <p:nvPicPr>
          <p:cNvPr id="2241" name="Google Shape;2241;p137"/>
          <p:cNvPicPr preferRelativeResize="0"/>
          <p:nvPr/>
        </p:nvPicPr>
        <p:blipFill>
          <a:blip r:embed="rId4">
            <a:alphaModFix/>
          </a:blip>
          <a:stretch>
            <a:fillRect/>
          </a:stretch>
        </p:blipFill>
        <p:spPr>
          <a:xfrm>
            <a:off x="405976" y="3057062"/>
            <a:ext cx="946650" cy="786195"/>
          </a:xfrm>
          <a:prstGeom prst="rect">
            <a:avLst/>
          </a:prstGeom>
          <a:noFill/>
          <a:ln>
            <a:noFill/>
          </a:ln>
        </p:spPr>
      </p:pic>
      <p:sp>
        <p:nvSpPr>
          <p:cNvPr id="2242" name="Google Shape;2242;p137"/>
          <p:cNvSpPr txBox="1"/>
          <p:nvPr/>
        </p:nvSpPr>
        <p:spPr>
          <a:xfrm>
            <a:off x="405925" y="2895600"/>
            <a:ext cx="946500" cy="1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USER</a:t>
            </a:r>
            <a:endParaRPr sz="1000">
              <a:latin typeface="Roboto"/>
              <a:ea typeface="Roboto"/>
              <a:cs typeface="Roboto"/>
              <a:sym typeface="Roboto"/>
            </a:endParaRPr>
          </a:p>
        </p:txBody>
      </p:sp>
      <p:sp>
        <p:nvSpPr>
          <p:cNvPr id="2243" name="Google Shape;2243;p137"/>
          <p:cNvSpPr/>
          <p:nvPr/>
        </p:nvSpPr>
        <p:spPr>
          <a:xfrm rot="10800000" flipH="1">
            <a:off x="1352626" y="3135150"/>
            <a:ext cx="5049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10800000">
            <a:off x="1702975" y="3449275"/>
            <a:ext cx="5259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7"/>
          <p:cNvSpPr/>
          <p:nvPr/>
        </p:nvSpPr>
        <p:spPr>
          <a:xfrm rot="-5400000" flipH="1">
            <a:off x="7732925" y="3158390"/>
            <a:ext cx="6504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7"/>
          <p:cNvSpPr/>
          <p:nvPr/>
        </p:nvSpPr>
        <p:spPr>
          <a:xfrm rot="-5400000">
            <a:off x="8023125" y="33604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rot="10800000">
            <a:off x="7103075" y="33730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8" name="Google Shape;2248;p137"/>
          <p:cNvPicPr preferRelativeResize="0"/>
          <p:nvPr/>
        </p:nvPicPr>
        <p:blipFill>
          <a:blip r:embed="rId5">
            <a:alphaModFix/>
          </a:blip>
          <a:stretch>
            <a:fillRect/>
          </a:stretch>
        </p:blipFill>
        <p:spPr>
          <a:xfrm>
            <a:off x="7805775" y="2308075"/>
            <a:ext cx="633349" cy="749524"/>
          </a:xfrm>
          <a:prstGeom prst="rect">
            <a:avLst/>
          </a:prstGeom>
          <a:noFill/>
          <a:ln>
            <a:noFill/>
          </a:ln>
        </p:spPr>
      </p:pic>
      <p:sp>
        <p:nvSpPr>
          <p:cNvPr id="2249" name="Google Shape;2249;p137"/>
          <p:cNvSpPr txBox="1"/>
          <p:nvPr/>
        </p:nvSpPr>
        <p:spPr>
          <a:xfrm>
            <a:off x="7805625" y="2591413"/>
            <a:ext cx="633300" cy="3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MongoDB</a:t>
            </a:r>
            <a:endParaRPr sz="800" b="1">
              <a:solidFill>
                <a:srgbClr val="FFFFFF"/>
              </a:solidFill>
              <a:latin typeface="Roboto"/>
              <a:ea typeface="Roboto"/>
              <a:cs typeface="Roboto"/>
              <a:sym typeface="Roboto"/>
            </a:endParaRPr>
          </a:p>
          <a:p>
            <a:pPr marL="0" lvl="0" indent="0" algn="ctr" rtl="0">
              <a:spcBef>
                <a:spcPts val="0"/>
              </a:spcBef>
              <a:spcAft>
                <a:spcPts val="0"/>
              </a:spcAft>
              <a:buNone/>
            </a:pPr>
            <a:r>
              <a:rPr lang="en" sz="800">
                <a:solidFill>
                  <a:srgbClr val="FFFFFF"/>
                </a:solidFill>
                <a:latin typeface="Roboto Light"/>
                <a:ea typeface="Roboto Light"/>
                <a:cs typeface="Roboto Light"/>
                <a:sym typeface="Roboto Light"/>
              </a:rPr>
              <a:t>Database</a:t>
            </a:r>
            <a:endParaRPr sz="800">
              <a:solidFill>
                <a:srgbClr val="FFFFFF"/>
              </a:solidFill>
              <a:latin typeface="Roboto Light"/>
              <a:ea typeface="Roboto Light"/>
              <a:cs typeface="Roboto Light"/>
              <a:sym typeface="Roboto Light"/>
            </a:endParaRPr>
          </a:p>
        </p:txBody>
      </p:sp>
      <p:sp>
        <p:nvSpPr>
          <p:cNvPr id="2250" name="Google Shape;2250;p137"/>
          <p:cNvSpPr txBox="1"/>
          <p:nvPr/>
        </p:nvSpPr>
        <p:spPr>
          <a:xfrm>
            <a:off x="4414775" y="302217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latin typeface="Roboto"/>
                <a:ea typeface="Roboto"/>
                <a:cs typeface="Roboto"/>
                <a:sym typeface="Roboto"/>
              </a:rPr>
              <a:t>Request</a:t>
            </a:r>
            <a:endParaRPr b="1">
              <a:latin typeface="Roboto"/>
              <a:ea typeface="Roboto"/>
              <a:cs typeface="Roboto"/>
              <a:sym typeface="Roboto"/>
            </a:endParaRPr>
          </a:p>
        </p:txBody>
      </p:sp>
      <p:sp>
        <p:nvSpPr>
          <p:cNvPr id="2251" name="Google Shape;2251;p137"/>
          <p:cNvSpPr txBox="1"/>
          <p:nvPr/>
        </p:nvSpPr>
        <p:spPr>
          <a:xfrm>
            <a:off x="4532900" y="344882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Response</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Full-Stack Development</a:t>
            </a:r>
            <a:endParaRPr/>
          </a:p>
        </p:txBody>
      </p:sp>
      <p:sp>
        <p:nvSpPr>
          <p:cNvPr id="2257" name="Google Shape;2257;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think of the server and the client as two distinct “machines.” </a:t>
            </a:r>
            <a:endParaRPr/>
          </a:p>
        </p:txBody>
      </p:sp>
      <p:sp>
        <p:nvSpPr>
          <p:cNvPr id="2258" name="Google Shape;2258;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59" name="Google Shape;2259;p138"/>
          <p:cNvSpPr/>
          <p:nvPr/>
        </p:nvSpPr>
        <p:spPr>
          <a:xfrm rot="10800000">
            <a:off x="4386275" y="3447408"/>
            <a:ext cx="27168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8"/>
          <p:cNvSpPr/>
          <p:nvPr/>
        </p:nvSpPr>
        <p:spPr>
          <a:xfrm rot="10800000" flipH="1">
            <a:off x="3533625" y="3027550"/>
            <a:ext cx="26205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61" name="Google Shape;2261;p138"/>
          <p:cNvGraphicFramePr/>
          <p:nvPr/>
        </p:nvGraphicFramePr>
        <p:xfrm>
          <a:off x="2228875" y="1971675"/>
          <a:ext cx="1814550" cy="2171850"/>
        </p:xfrm>
        <a:graphic>
          <a:graphicData uri="http://schemas.openxmlformats.org/drawingml/2006/table">
            <a:tbl>
              <a:tblPr>
                <a:noFill/>
                <a:tableStyleId>{9B4123F2-503B-4E7F-9CD5-D30B0A1BBFD7}</a:tableStyleId>
              </a:tblPr>
              <a:tblGrid>
                <a:gridCol w="1814550">
                  <a:extLst>
                    <a:ext uri="{9D8B030D-6E8A-4147-A177-3AD203B41FA5}">
                      <a16:colId xmlns:a16="http://schemas.microsoft.com/office/drawing/2014/main" val="20000"/>
                    </a:ext>
                  </a:extLst>
                </a:gridCol>
              </a:tblGrid>
              <a:tr h="361975">
                <a:tc>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Client Browser </a:t>
                      </a:r>
                      <a:r>
                        <a:rPr lang="en" sz="1000">
                          <a:solidFill>
                            <a:srgbClr val="FFFFFF"/>
                          </a:solidFill>
                          <a:latin typeface="Roboto Light"/>
                          <a:ea typeface="Roboto Light"/>
                          <a:cs typeface="Roboto Light"/>
                          <a:sym typeface="Roboto Light"/>
                        </a:rPr>
                        <a:t>(Front-End)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React.js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HTML/CSS/Image Assets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JavaScript (Client Side)</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3"/>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JSON/XML</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User Interactions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5"/>
                  </a:ext>
                </a:extLst>
              </a:tr>
            </a:tbl>
          </a:graphicData>
        </a:graphic>
      </p:graphicFrame>
      <p:graphicFrame>
        <p:nvGraphicFramePr>
          <p:cNvPr id="2262" name="Google Shape;2262;p138"/>
          <p:cNvGraphicFramePr/>
          <p:nvPr/>
        </p:nvGraphicFramePr>
        <p:xfrm>
          <a:off x="6367500" y="1971675"/>
          <a:ext cx="2209875" cy="2600500"/>
        </p:xfrm>
        <a:graphic>
          <a:graphicData uri="http://schemas.openxmlformats.org/drawingml/2006/table">
            <a:tbl>
              <a:tblPr>
                <a:noFill/>
                <a:tableStyleId>{9B4123F2-503B-4E7F-9CD5-D30B0A1BBFD7}</a:tableStyleId>
              </a:tblPr>
              <a:tblGrid>
                <a:gridCol w="1385975">
                  <a:extLst>
                    <a:ext uri="{9D8B030D-6E8A-4147-A177-3AD203B41FA5}">
                      <a16:colId xmlns:a16="http://schemas.microsoft.com/office/drawing/2014/main" val="20000"/>
                    </a:ext>
                  </a:extLst>
                </a:gridCol>
                <a:gridCol w="823900">
                  <a:extLst>
                    <a:ext uri="{9D8B030D-6E8A-4147-A177-3AD203B41FA5}">
                      <a16:colId xmlns:a16="http://schemas.microsoft.com/office/drawing/2014/main" val="20001"/>
                    </a:ext>
                  </a:extLst>
                </a:gridCol>
              </a:tblGrid>
              <a:tr h="361975">
                <a:tc gridSpan="2">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Node.js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FF"/>
                    </a:solidFill>
                  </a:tcPr>
                </a:tc>
                <a:tc rowSpan="2">
                  <a:txBody>
                    <a:bodyPr/>
                    <a:lstStyle/>
                    <a:p>
                      <a:pPr marL="0" lvl="0" indent="0" algn="ctr" rtl="0">
                        <a:spcBef>
                          <a:spcPts val="0"/>
                        </a:spcBef>
                        <a:spcAft>
                          <a:spcPts val="0"/>
                        </a:spcAft>
                        <a:buNone/>
                      </a:pP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Express</a:t>
                      </a:r>
                      <a:r>
                        <a:rPr lang="en" sz="1000">
                          <a:solidFill>
                            <a:srgbClr val="000000"/>
                          </a:solidFill>
                          <a:latin typeface="Roboto"/>
                          <a:ea typeface="Roboto"/>
                          <a:cs typeface="Roboto"/>
                          <a:sym typeface="Roboto"/>
                        </a:rPr>
                        <a:t> </a:t>
                      </a:r>
                      <a:br>
                        <a:rPr lang="en" sz="1000">
                          <a:solidFill>
                            <a:srgbClr val="000000"/>
                          </a:solidFill>
                          <a:latin typeface="Roboto"/>
                          <a:ea typeface="Roboto"/>
                          <a:cs typeface="Roboto"/>
                          <a:sym typeface="Roboto"/>
                        </a:rPr>
                      </a:br>
                      <a:r>
                        <a:rPr lang="en" sz="1000">
                          <a:solidFill>
                            <a:srgbClr val="000000"/>
                          </a:solidFill>
                          <a:latin typeface="Roboto Light"/>
                          <a:ea typeface="Roboto Light"/>
                          <a:cs typeface="Roboto Light"/>
                          <a:sym typeface="Roboto Light"/>
                        </a:rPr>
                        <a:t>Web Server</a:t>
                      </a:r>
                      <a:endParaRPr sz="1000">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vMerge="1">
                  <a:txBody>
                    <a:bodyPr/>
                    <a:lstStyle/>
                    <a:p>
                      <a:endParaRPr lang="en-US"/>
                    </a:p>
                  </a:txBody>
                  <a:tcPr/>
                </a:tc>
                <a:extLst>
                  <a:ext uri="{0D108BD9-81ED-4DB2-BD59-A6C34878D82A}">
                    <a16:rowId xmlns:a16="http://schemas.microsoft.com/office/drawing/2014/main" val="10002"/>
                  </a:ext>
                </a:extLst>
              </a:tr>
              <a:tr h="790625">
                <a:tc>
                  <a:txBody>
                    <a:bodyPr/>
                    <a:lstStyle/>
                    <a:p>
                      <a:pPr marL="0" lvl="0" indent="0" algn="ctr" rtl="0">
                        <a:spcBef>
                          <a:spcPts val="0"/>
                        </a:spcBef>
                        <a:spcAft>
                          <a:spcPts val="0"/>
                        </a:spcAft>
                        <a:buNone/>
                      </a:pPr>
                      <a:endParaRPr sz="1000"/>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sz="1000">
                        <a:solidFill>
                          <a:srgbClr val="000000"/>
                        </a:solidFill>
                        <a:latin typeface="Roboto"/>
                        <a:ea typeface="Roboto"/>
                        <a:cs typeface="Roboto"/>
                        <a:sym typeface="Roboto"/>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1975">
                <a:tc rowSpan="2">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Server-Side Scripts </a:t>
                      </a:r>
                      <a:br>
                        <a:rPr lang="en" sz="10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and Services</a:t>
                      </a:r>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rowSpan="2">
                  <a:txBody>
                    <a:bodyPr/>
                    <a:lstStyle/>
                    <a:p>
                      <a:pPr marL="0" lvl="0" indent="0" algn="ctr" rtl="0">
                        <a:spcBef>
                          <a:spcPts val="0"/>
                        </a:spcBef>
                        <a:spcAft>
                          <a:spcPts val="0"/>
                        </a:spcAft>
                        <a:buNone/>
                      </a:pPr>
                      <a:r>
                        <a:rPr lang="en" sz="900" b="1">
                          <a:solidFill>
                            <a:srgbClr val="000000"/>
                          </a:solidFill>
                          <a:latin typeface="Roboto"/>
                          <a:ea typeface="Roboto"/>
                          <a:cs typeface="Roboto"/>
                          <a:sym typeface="Roboto"/>
                        </a:rPr>
                        <a:t>Raw Files</a:t>
                      </a:r>
                      <a:endParaRPr sz="1000">
                        <a:solidFill>
                          <a:srgbClr val="000000"/>
                        </a:solidFill>
                        <a:latin typeface="Roboto"/>
                        <a:ea typeface="Roboto"/>
                        <a:cs typeface="Roboto"/>
                        <a:sym typeface="Roboto"/>
                      </a:endParaRPr>
                    </a:p>
                  </a:txBody>
                  <a:tcPr marL="0" marR="0" marT="0" marB="91425">
                    <a:lnL w="9525" cap="flat" cmpd="sng">
                      <a:solidFill>
                        <a:srgbClr val="EFEFEF"/>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197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263" name="Google Shape;2263;p138"/>
          <p:cNvPicPr preferRelativeResize="0"/>
          <p:nvPr/>
        </p:nvPicPr>
        <p:blipFill>
          <a:blip r:embed="rId3">
            <a:alphaModFix/>
          </a:blip>
          <a:stretch>
            <a:fillRect/>
          </a:stretch>
        </p:blipFill>
        <p:spPr>
          <a:xfrm>
            <a:off x="7921024" y="4017926"/>
            <a:ext cx="517904" cy="668874"/>
          </a:xfrm>
          <a:prstGeom prst="rect">
            <a:avLst/>
          </a:prstGeom>
          <a:noFill/>
          <a:ln>
            <a:noFill/>
          </a:ln>
        </p:spPr>
      </p:pic>
      <p:pic>
        <p:nvPicPr>
          <p:cNvPr id="2264" name="Google Shape;2264;p138"/>
          <p:cNvPicPr preferRelativeResize="0"/>
          <p:nvPr/>
        </p:nvPicPr>
        <p:blipFill>
          <a:blip r:embed="rId4">
            <a:alphaModFix/>
          </a:blip>
          <a:stretch>
            <a:fillRect/>
          </a:stretch>
        </p:blipFill>
        <p:spPr>
          <a:xfrm>
            <a:off x="405976" y="3057062"/>
            <a:ext cx="946650" cy="786195"/>
          </a:xfrm>
          <a:prstGeom prst="rect">
            <a:avLst/>
          </a:prstGeom>
          <a:noFill/>
          <a:ln>
            <a:noFill/>
          </a:ln>
        </p:spPr>
      </p:pic>
      <p:sp>
        <p:nvSpPr>
          <p:cNvPr id="2265" name="Google Shape;2265;p138"/>
          <p:cNvSpPr txBox="1"/>
          <p:nvPr/>
        </p:nvSpPr>
        <p:spPr>
          <a:xfrm>
            <a:off x="405925" y="2895600"/>
            <a:ext cx="946500" cy="1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USER</a:t>
            </a:r>
            <a:endParaRPr sz="1000">
              <a:latin typeface="Roboto"/>
              <a:ea typeface="Roboto"/>
              <a:cs typeface="Roboto"/>
              <a:sym typeface="Roboto"/>
            </a:endParaRPr>
          </a:p>
        </p:txBody>
      </p:sp>
      <p:sp>
        <p:nvSpPr>
          <p:cNvPr id="2266" name="Google Shape;2266;p138"/>
          <p:cNvSpPr/>
          <p:nvPr/>
        </p:nvSpPr>
        <p:spPr>
          <a:xfrm rot="10800000" flipH="1">
            <a:off x="1352626" y="3135150"/>
            <a:ext cx="5049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8"/>
          <p:cNvSpPr/>
          <p:nvPr/>
        </p:nvSpPr>
        <p:spPr>
          <a:xfrm rot="10800000">
            <a:off x="1702975" y="3449275"/>
            <a:ext cx="5259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8"/>
          <p:cNvSpPr/>
          <p:nvPr/>
        </p:nvSpPr>
        <p:spPr>
          <a:xfrm rot="-5400000" flipH="1">
            <a:off x="7732925" y="3158390"/>
            <a:ext cx="6504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8"/>
          <p:cNvSpPr/>
          <p:nvPr/>
        </p:nvSpPr>
        <p:spPr>
          <a:xfrm rot="-5400000">
            <a:off x="8023125" y="33604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8"/>
          <p:cNvSpPr/>
          <p:nvPr/>
        </p:nvSpPr>
        <p:spPr>
          <a:xfrm rot="10800000">
            <a:off x="7103075" y="33730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1" name="Google Shape;2271;p138"/>
          <p:cNvPicPr preferRelativeResize="0"/>
          <p:nvPr/>
        </p:nvPicPr>
        <p:blipFill>
          <a:blip r:embed="rId5">
            <a:alphaModFix/>
          </a:blip>
          <a:stretch>
            <a:fillRect/>
          </a:stretch>
        </p:blipFill>
        <p:spPr>
          <a:xfrm>
            <a:off x="7805775" y="2308075"/>
            <a:ext cx="633349" cy="749524"/>
          </a:xfrm>
          <a:prstGeom prst="rect">
            <a:avLst/>
          </a:prstGeom>
          <a:noFill/>
          <a:ln>
            <a:noFill/>
          </a:ln>
        </p:spPr>
      </p:pic>
      <p:sp>
        <p:nvSpPr>
          <p:cNvPr id="2272" name="Google Shape;2272;p138"/>
          <p:cNvSpPr txBox="1"/>
          <p:nvPr/>
        </p:nvSpPr>
        <p:spPr>
          <a:xfrm>
            <a:off x="7805625" y="2591413"/>
            <a:ext cx="633300" cy="3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MongoDB</a:t>
            </a:r>
            <a:endParaRPr sz="800" b="1">
              <a:solidFill>
                <a:srgbClr val="FFFFFF"/>
              </a:solidFill>
              <a:latin typeface="Roboto"/>
              <a:ea typeface="Roboto"/>
              <a:cs typeface="Roboto"/>
              <a:sym typeface="Roboto"/>
            </a:endParaRPr>
          </a:p>
          <a:p>
            <a:pPr marL="0" lvl="0" indent="0" algn="ctr" rtl="0">
              <a:spcBef>
                <a:spcPts val="0"/>
              </a:spcBef>
              <a:spcAft>
                <a:spcPts val="0"/>
              </a:spcAft>
              <a:buNone/>
            </a:pPr>
            <a:r>
              <a:rPr lang="en" sz="800">
                <a:solidFill>
                  <a:srgbClr val="FFFFFF"/>
                </a:solidFill>
                <a:latin typeface="Roboto Light"/>
                <a:ea typeface="Roboto Light"/>
                <a:cs typeface="Roboto Light"/>
                <a:sym typeface="Roboto Light"/>
              </a:rPr>
              <a:t>Database</a:t>
            </a:r>
            <a:endParaRPr sz="800">
              <a:solidFill>
                <a:srgbClr val="FFFFFF"/>
              </a:solidFill>
              <a:latin typeface="Roboto Light"/>
              <a:ea typeface="Roboto Light"/>
              <a:cs typeface="Roboto Light"/>
              <a:sym typeface="Roboto Light"/>
            </a:endParaRPr>
          </a:p>
        </p:txBody>
      </p:sp>
      <p:sp>
        <p:nvSpPr>
          <p:cNvPr id="2273" name="Google Shape;2273;p138"/>
          <p:cNvSpPr txBox="1"/>
          <p:nvPr/>
        </p:nvSpPr>
        <p:spPr>
          <a:xfrm>
            <a:off x="4414775" y="302217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latin typeface="Roboto"/>
                <a:ea typeface="Roboto"/>
                <a:cs typeface="Roboto"/>
                <a:sym typeface="Roboto"/>
              </a:rPr>
              <a:t>Request</a:t>
            </a:r>
            <a:endParaRPr b="1">
              <a:latin typeface="Roboto"/>
              <a:ea typeface="Roboto"/>
              <a:cs typeface="Roboto"/>
              <a:sym typeface="Roboto"/>
            </a:endParaRPr>
          </a:p>
        </p:txBody>
      </p:sp>
      <p:sp>
        <p:nvSpPr>
          <p:cNvPr id="2274" name="Google Shape;2274;p138"/>
          <p:cNvSpPr txBox="1"/>
          <p:nvPr/>
        </p:nvSpPr>
        <p:spPr>
          <a:xfrm>
            <a:off x="4532900" y="344882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Response</a:t>
            </a:r>
            <a:endParaRPr b="1">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13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Deep Dive into Servers</a:t>
            </a:r>
            <a:endParaRPr/>
          </a:p>
        </p:txBody>
      </p:sp>
      <p:sp>
        <p:nvSpPr>
          <p:cNvPr id="2281" name="Google Shape;2281;p13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pic>
        <p:nvPicPr>
          <p:cNvPr id="2286" name="Google Shape;2286;p140"/>
          <p:cNvPicPr preferRelativeResize="0"/>
          <p:nvPr/>
        </p:nvPicPr>
        <p:blipFill>
          <a:blip r:embed="rId3">
            <a:alphaModFix/>
          </a:blip>
          <a:stretch>
            <a:fillRect/>
          </a:stretch>
        </p:blipFill>
        <p:spPr>
          <a:xfrm>
            <a:off x="0" y="0"/>
            <a:ext cx="9144000" cy="5143503"/>
          </a:xfrm>
          <a:prstGeom prst="rect">
            <a:avLst/>
          </a:prstGeom>
          <a:noFill/>
          <a:ln>
            <a:noFill/>
          </a:ln>
        </p:spPr>
      </p:pic>
      <p:sp>
        <p:nvSpPr>
          <p:cNvPr id="2287" name="Google Shape;2287;p140"/>
          <p:cNvSpPr/>
          <p:nvPr/>
        </p:nvSpPr>
        <p:spPr>
          <a:xfrm>
            <a:off x="100" y="0"/>
            <a:ext cx="9144000" cy="1245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Server hardware looks like large, ruggedized versions of desktop computers. </a:t>
            </a:r>
            <a:endParaRPr>
              <a:solidFill>
                <a:srgbClr val="FFFFFF"/>
              </a:solidFill>
            </a:endParaRPr>
          </a:p>
        </p:txBody>
      </p:sp>
      <p:sp>
        <p:nvSpPr>
          <p:cNvPr id="2289" name="Google Shape;2289;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Visualizing Servers</a:t>
            </a:r>
            <a:endParaRPr>
              <a:solidFill>
                <a:srgbClr val="FFFFFF"/>
              </a:solidFill>
            </a:endParaRPr>
          </a:p>
        </p:txBody>
      </p:sp>
      <p:cxnSp>
        <p:nvCxnSpPr>
          <p:cNvPr id="2290" name="Google Shape;2290;p140"/>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141"/>
          <p:cNvSpPr/>
          <p:nvPr/>
        </p:nvSpPr>
        <p:spPr>
          <a:xfrm rot="-8760339">
            <a:off x="3844894" y="2534003"/>
            <a:ext cx="626709"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1"/>
          <p:cNvSpPr/>
          <p:nvPr/>
        </p:nvSpPr>
        <p:spPr>
          <a:xfrm rot="2036725">
            <a:off x="3261577" y="2371080"/>
            <a:ext cx="896127"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1"/>
          <p:cNvSpPr/>
          <p:nvPr/>
        </p:nvSpPr>
        <p:spPr>
          <a:xfrm rot="-2039607" flipH="1">
            <a:off x="3717603" y="3488461"/>
            <a:ext cx="549993"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1"/>
          <p:cNvSpPr/>
          <p:nvPr/>
        </p:nvSpPr>
        <p:spPr>
          <a:xfrm rot="8763326" flipH="1">
            <a:off x="3176397" y="3615079"/>
            <a:ext cx="842958"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1"/>
          <p:cNvSpPr/>
          <p:nvPr/>
        </p:nvSpPr>
        <p:spPr>
          <a:xfrm rot="8760393" flipH="1">
            <a:off x="4781144" y="2516029"/>
            <a:ext cx="549993"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1"/>
          <p:cNvSpPr/>
          <p:nvPr/>
        </p:nvSpPr>
        <p:spPr>
          <a:xfrm rot="-2036725" flipH="1">
            <a:off x="5024838" y="2374580"/>
            <a:ext cx="896127"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1"/>
          <p:cNvSpPr/>
          <p:nvPr/>
        </p:nvSpPr>
        <p:spPr>
          <a:xfrm rot="2039607">
            <a:off x="4897694" y="3559074"/>
            <a:ext cx="549993"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1"/>
          <p:cNvSpPr/>
          <p:nvPr/>
        </p:nvSpPr>
        <p:spPr>
          <a:xfrm rot="-8762770">
            <a:off x="5156262" y="3652154"/>
            <a:ext cx="722976"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1"/>
          <p:cNvSpPr/>
          <p:nvPr/>
        </p:nvSpPr>
        <p:spPr>
          <a:xfrm rot="-5400000">
            <a:off x="4445050" y="3896213"/>
            <a:ext cx="3546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1"/>
          <p:cNvSpPr/>
          <p:nvPr/>
        </p:nvSpPr>
        <p:spPr>
          <a:xfrm rot="5400000">
            <a:off x="4350675" y="3764150"/>
            <a:ext cx="2847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1"/>
          <p:cNvSpPr/>
          <p:nvPr/>
        </p:nvSpPr>
        <p:spPr>
          <a:xfrm rot="-5400000" flipH="1">
            <a:off x="4375125" y="2387648"/>
            <a:ext cx="3096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1"/>
          <p:cNvSpPr/>
          <p:nvPr/>
        </p:nvSpPr>
        <p:spPr>
          <a:xfrm rot="5400000" flipH="1">
            <a:off x="4465725" y="2458500"/>
            <a:ext cx="3546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1"/>
          <p:cNvSpPr/>
          <p:nvPr/>
        </p:nvSpPr>
        <p:spPr>
          <a:xfrm rot="10800000" flipH="1">
            <a:off x="4957800" y="3038938"/>
            <a:ext cx="7749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1"/>
          <p:cNvSpPr/>
          <p:nvPr/>
        </p:nvSpPr>
        <p:spPr>
          <a:xfrm rot="10800000">
            <a:off x="5114450" y="2922163"/>
            <a:ext cx="7749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1"/>
          <p:cNvSpPr/>
          <p:nvPr/>
        </p:nvSpPr>
        <p:spPr>
          <a:xfrm rot="10800000">
            <a:off x="3396700" y="3037675"/>
            <a:ext cx="7749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1"/>
          <p:cNvSpPr/>
          <p:nvPr/>
        </p:nvSpPr>
        <p:spPr>
          <a:xfrm rot="10800000" flipH="1">
            <a:off x="3254625" y="2922163"/>
            <a:ext cx="7749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Visualizing Servers</a:t>
            </a:r>
            <a:endParaRPr/>
          </a:p>
        </p:txBody>
      </p:sp>
      <p:sp>
        <p:nvSpPr>
          <p:cNvPr id="2312" name="Google Shape;2312;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machines and their code handle all requests coming in from the browsers accessing a website.</a:t>
            </a:r>
            <a:endParaRPr/>
          </a:p>
        </p:txBody>
      </p:sp>
      <p:sp>
        <p:nvSpPr>
          <p:cNvPr id="2313" name="Google Shape;2313;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grpSp>
        <p:nvGrpSpPr>
          <p:cNvPr id="2314" name="Google Shape;2314;p141"/>
          <p:cNvGrpSpPr/>
          <p:nvPr/>
        </p:nvGrpSpPr>
        <p:grpSpPr>
          <a:xfrm>
            <a:off x="4031029" y="2598883"/>
            <a:ext cx="1081931" cy="1176602"/>
            <a:chOff x="3816698" y="2405100"/>
            <a:chExt cx="1287400" cy="1400050"/>
          </a:xfrm>
        </p:grpSpPr>
        <p:pic>
          <p:nvPicPr>
            <p:cNvPr id="2315" name="Google Shape;2315;p141"/>
            <p:cNvPicPr preferRelativeResize="0"/>
            <p:nvPr/>
          </p:nvPicPr>
          <p:blipFill>
            <a:blip r:embed="rId3">
              <a:alphaModFix/>
            </a:blip>
            <a:stretch>
              <a:fillRect/>
            </a:stretch>
          </p:blipFill>
          <p:spPr>
            <a:xfrm>
              <a:off x="3816698" y="2405100"/>
              <a:ext cx="1287400" cy="1400050"/>
            </a:xfrm>
            <a:prstGeom prst="rect">
              <a:avLst/>
            </a:prstGeom>
            <a:noFill/>
            <a:ln>
              <a:noFill/>
            </a:ln>
          </p:spPr>
        </p:pic>
        <p:sp>
          <p:nvSpPr>
            <p:cNvPr id="2316" name="Google Shape;2316;p141"/>
            <p:cNvSpPr txBox="1"/>
            <p:nvPr/>
          </p:nvSpPr>
          <p:spPr>
            <a:xfrm>
              <a:off x="3929450" y="2518375"/>
              <a:ext cx="10197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Medium"/>
                  <a:ea typeface="Roboto Medium"/>
                  <a:cs typeface="Roboto Medium"/>
                  <a:sym typeface="Roboto Medium"/>
                </a:rPr>
                <a:t>Server</a:t>
              </a:r>
              <a:endParaRPr sz="1000">
                <a:solidFill>
                  <a:srgbClr val="FFFFFF"/>
                </a:solidFill>
                <a:latin typeface="Roboto"/>
                <a:ea typeface="Roboto"/>
                <a:cs typeface="Roboto"/>
                <a:sym typeface="Roboto"/>
              </a:endParaRPr>
            </a:p>
          </p:txBody>
        </p:sp>
      </p:grpSp>
      <p:grpSp>
        <p:nvGrpSpPr>
          <p:cNvPr id="2317" name="Google Shape;2317;p141"/>
          <p:cNvGrpSpPr/>
          <p:nvPr/>
        </p:nvGrpSpPr>
        <p:grpSpPr>
          <a:xfrm>
            <a:off x="4145250" y="1549200"/>
            <a:ext cx="853500" cy="765551"/>
            <a:chOff x="2287400" y="1655925"/>
            <a:chExt cx="853500" cy="765551"/>
          </a:xfrm>
        </p:grpSpPr>
        <p:pic>
          <p:nvPicPr>
            <p:cNvPr id="2318" name="Google Shape;2318;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19" name="Google Shape;2319;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0" name="Google Shape;2320;p141"/>
          <p:cNvGrpSpPr/>
          <p:nvPr/>
        </p:nvGrpSpPr>
        <p:grpSpPr>
          <a:xfrm>
            <a:off x="5414800" y="1649950"/>
            <a:ext cx="853500" cy="765551"/>
            <a:chOff x="2287400" y="1655925"/>
            <a:chExt cx="853500" cy="765551"/>
          </a:xfrm>
        </p:grpSpPr>
        <p:pic>
          <p:nvPicPr>
            <p:cNvPr id="2321" name="Google Shape;2321;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22" name="Google Shape;2322;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3" name="Google Shape;2323;p141"/>
          <p:cNvGrpSpPr/>
          <p:nvPr/>
        </p:nvGrpSpPr>
        <p:grpSpPr>
          <a:xfrm>
            <a:off x="5795800" y="2804400"/>
            <a:ext cx="853500" cy="765551"/>
            <a:chOff x="2287400" y="1655925"/>
            <a:chExt cx="853500" cy="765551"/>
          </a:xfrm>
        </p:grpSpPr>
        <p:pic>
          <p:nvPicPr>
            <p:cNvPr id="2324" name="Google Shape;2324;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25" name="Google Shape;2325;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6" name="Google Shape;2326;p141"/>
          <p:cNvGrpSpPr/>
          <p:nvPr/>
        </p:nvGrpSpPr>
        <p:grpSpPr>
          <a:xfrm>
            <a:off x="5414800" y="3775475"/>
            <a:ext cx="853500" cy="765551"/>
            <a:chOff x="2287400" y="1655925"/>
            <a:chExt cx="853500" cy="765551"/>
          </a:xfrm>
        </p:grpSpPr>
        <p:pic>
          <p:nvPicPr>
            <p:cNvPr id="2327" name="Google Shape;2327;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28" name="Google Shape;2328;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9" name="Google Shape;2329;p141"/>
          <p:cNvGrpSpPr/>
          <p:nvPr/>
        </p:nvGrpSpPr>
        <p:grpSpPr>
          <a:xfrm>
            <a:off x="4145250" y="3963288"/>
            <a:ext cx="853500" cy="765551"/>
            <a:chOff x="2287400" y="1655925"/>
            <a:chExt cx="853500" cy="765551"/>
          </a:xfrm>
        </p:grpSpPr>
        <p:pic>
          <p:nvPicPr>
            <p:cNvPr id="2330" name="Google Shape;2330;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31" name="Google Shape;2331;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32" name="Google Shape;2332;p141"/>
          <p:cNvGrpSpPr/>
          <p:nvPr/>
        </p:nvGrpSpPr>
        <p:grpSpPr>
          <a:xfrm>
            <a:off x="2516625" y="2807208"/>
            <a:ext cx="853500" cy="765551"/>
            <a:chOff x="2287400" y="1655925"/>
            <a:chExt cx="853500" cy="765551"/>
          </a:xfrm>
        </p:grpSpPr>
        <p:pic>
          <p:nvPicPr>
            <p:cNvPr id="2333" name="Google Shape;2333;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34" name="Google Shape;2334;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35" name="Google Shape;2335;p141"/>
          <p:cNvGrpSpPr/>
          <p:nvPr/>
        </p:nvGrpSpPr>
        <p:grpSpPr>
          <a:xfrm>
            <a:off x="2976400" y="1649950"/>
            <a:ext cx="853500" cy="765551"/>
            <a:chOff x="2287400" y="1655925"/>
            <a:chExt cx="853500" cy="765551"/>
          </a:xfrm>
        </p:grpSpPr>
        <p:pic>
          <p:nvPicPr>
            <p:cNvPr id="2336" name="Google Shape;2336;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37" name="Google Shape;2337;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38" name="Google Shape;2338;p141"/>
          <p:cNvGrpSpPr/>
          <p:nvPr/>
        </p:nvGrpSpPr>
        <p:grpSpPr>
          <a:xfrm>
            <a:off x="2976400" y="3775475"/>
            <a:ext cx="853500" cy="765551"/>
            <a:chOff x="2287400" y="1655925"/>
            <a:chExt cx="853500" cy="765551"/>
          </a:xfrm>
        </p:grpSpPr>
        <p:pic>
          <p:nvPicPr>
            <p:cNvPr id="2339" name="Google Shape;2339;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40" name="Google Shape;2340;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pic>
        <p:nvPicPr>
          <p:cNvPr id="2346" name="Google Shape;2346;p1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47" name="Google Shape;2347;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Visualizing Servers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348" name="Google Shape;2348;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Where does the server live?</a:t>
            </a:r>
            <a:endParaRPr>
              <a:solidFill>
                <a:srgbClr val="FFFFFF"/>
              </a:solidFill>
            </a:endParaRPr>
          </a:p>
        </p:txBody>
      </p:sp>
      <p:sp>
        <p:nvSpPr>
          <p:cNvPr id="2349" name="Google Shape;2349;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Intro to Node Servers</a:t>
            </a:r>
            <a:endParaRPr>
              <a:solidFill>
                <a:srgbClr val="FFFFFF"/>
              </a:solidFill>
            </a:endParaRPr>
          </a:p>
        </p:txBody>
      </p:sp>
      <p:cxnSp>
        <p:nvCxnSpPr>
          <p:cNvPr id="2350" name="Google Shape;2350;p142"/>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Where Do Servers Live?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57" name="Google Shape;2357;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358" name="Google Shape;2358;p143"/>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3"/>
          <p:cNvSpPr txBox="1">
            <a:spLocks noGrp="1"/>
          </p:cNvSpPr>
          <p:nvPr>
            <p:ph type="subTitle" idx="1"/>
          </p:nvPr>
        </p:nvSpPr>
        <p:spPr>
          <a:xfrm>
            <a:off x="12225" y="8646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Servers live in dedicated hardware intended to handle the requests and responses from many clients.</a:t>
            </a:r>
            <a:endParaRPr dirty="0">
              <a:latin typeface="Roboto"/>
              <a:ea typeface="Roboto"/>
              <a:cs typeface="Roboto"/>
              <a:sym typeface="Roboto"/>
            </a:endParaRPr>
          </a:p>
        </p:txBody>
      </p:sp>
      <p:sp>
        <p:nvSpPr>
          <p:cNvPr id="2360" name="Google Shape;2360;p143"/>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3"/>
          <p:cNvSpPr txBox="1">
            <a:spLocks noGrp="1"/>
          </p:cNvSpPr>
          <p:nvPr>
            <p:ph type="subTitle" idx="2"/>
          </p:nvPr>
        </p:nvSpPr>
        <p:spPr>
          <a:xfrm>
            <a:off x="-12225" y="1700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Servers most often live on cloud platforms like AWS, </a:t>
            </a:r>
            <a:r>
              <a:rPr lang="en-US" sz="1800" dirty="0">
                <a:latin typeface="Roboto"/>
                <a:ea typeface="Roboto"/>
                <a:cs typeface="Roboto"/>
                <a:sym typeface="Roboto"/>
              </a:rPr>
              <a:t>Azure, </a:t>
            </a:r>
            <a:r>
              <a:rPr lang="en" sz="1800" dirty="0">
                <a:latin typeface="Roboto"/>
                <a:ea typeface="Roboto"/>
                <a:cs typeface="Roboto"/>
                <a:sym typeface="Roboto"/>
              </a:rPr>
              <a:t>Heroku, and Google Cloud.</a:t>
            </a:r>
            <a:endParaRPr sz="1800" dirty="0">
              <a:latin typeface="Roboto"/>
              <a:ea typeface="Roboto"/>
              <a:cs typeface="Roboto"/>
              <a:sym typeface="Roboto"/>
            </a:endParaRPr>
          </a:p>
        </p:txBody>
      </p:sp>
      <p:pic>
        <p:nvPicPr>
          <p:cNvPr id="2362" name="Google Shape;2362;p143"/>
          <p:cNvPicPr preferRelativeResize="0"/>
          <p:nvPr/>
        </p:nvPicPr>
        <p:blipFill rotWithShape="1">
          <a:blip r:embed="rId3">
            <a:alphaModFix/>
          </a:blip>
          <a:srcRect t="1830" b="1830"/>
          <a:stretch/>
        </p:blipFill>
        <p:spPr>
          <a:xfrm>
            <a:off x="429768" y="869411"/>
            <a:ext cx="785567" cy="606900"/>
          </a:xfrm>
          <a:prstGeom prst="rect">
            <a:avLst/>
          </a:prstGeom>
          <a:noFill/>
          <a:ln>
            <a:noFill/>
          </a:ln>
        </p:spPr>
      </p:pic>
      <p:pic>
        <p:nvPicPr>
          <p:cNvPr id="2363" name="Google Shape;2363;p143"/>
          <p:cNvPicPr preferRelativeResize="0"/>
          <p:nvPr/>
        </p:nvPicPr>
        <p:blipFill rotWithShape="1">
          <a:blip r:embed="rId4">
            <a:alphaModFix/>
          </a:blip>
          <a:srcRect t="228" b="238"/>
          <a:stretch/>
        </p:blipFill>
        <p:spPr>
          <a:xfrm>
            <a:off x="429768" y="1693698"/>
            <a:ext cx="785566" cy="606900"/>
          </a:xfrm>
          <a:prstGeom prst="rect">
            <a:avLst/>
          </a:prstGeom>
          <a:noFill/>
          <a:ln>
            <a:noFill/>
          </a:ln>
        </p:spPr>
      </p:pic>
      <p:pic>
        <p:nvPicPr>
          <p:cNvPr id="2364" name="Google Shape;2364;p143"/>
          <p:cNvPicPr preferRelativeResize="0"/>
          <p:nvPr/>
        </p:nvPicPr>
        <p:blipFill>
          <a:blip r:embed="rId5">
            <a:alphaModFix/>
          </a:blip>
          <a:stretch>
            <a:fillRect/>
          </a:stretch>
        </p:blipFill>
        <p:spPr>
          <a:xfrm>
            <a:off x="3535531" y="2444021"/>
            <a:ext cx="1999332" cy="21742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Servers During Development</a:t>
            </a:r>
            <a:endParaRPr/>
          </a:p>
        </p:txBody>
      </p:sp>
      <p:sp>
        <p:nvSpPr>
          <p:cNvPr id="2370" name="Google Shape;2370;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371" name="Google Shape;2371;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sp>
        <p:nvSpPr>
          <p:cNvPr id="2372" name="Google Shape;2372;p144"/>
          <p:cNvSpPr/>
          <p:nvPr/>
        </p:nvSpPr>
        <p:spPr>
          <a:xfrm>
            <a:off x="1141275" y="11616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4"/>
          <p:cNvSpPr txBox="1">
            <a:spLocks noGrp="1"/>
          </p:cNvSpPr>
          <p:nvPr>
            <p:ph type="subTitle" idx="1"/>
          </p:nvPr>
        </p:nvSpPr>
        <p:spPr>
          <a:xfrm>
            <a:off x="-12150" y="11984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During development, our personal computers will simulate both the client and the server. </a:t>
            </a:r>
            <a:endParaRPr sz="1400" dirty="0">
              <a:latin typeface="Roboto"/>
              <a:ea typeface="Roboto"/>
              <a:cs typeface="Roboto"/>
              <a:sym typeface="Roboto"/>
            </a:endParaRPr>
          </a:p>
        </p:txBody>
      </p:sp>
      <p:sp>
        <p:nvSpPr>
          <p:cNvPr id="2374" name="Google Shape;2374;p144"/>
          <p:cNvSpPr/>
          <p:nvPr/>
        </p:nvSpPr>
        <p:spPr>
          <a:xfrm>
            <a:off x="1141350" y="17527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4"/>
          <p:cNvSpPr txBox="1">
            <a:spLocks noGrp="1"/>
          </p:cNvSpPr>
          <p:nvPr>
            <p:ph type="subTitle" idx="2"/>
          </p:nvPr>
        </p:nvSpPr>
        <p:spPr>
          <a:xfrm>
            <a:off x="-12100" y="1772650"/>
            <a:ext cx="8618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We will create a local server (</a:t>
            </a:r>
            <a:r>
              <a:rPr lang="en-US" sz="1400" dirty="0">
                <a:latin typeface="Roboto"/>
                <a:ea typeface="Roboto"/>
                <a:cs typeface="Roboto"/>
                <a:sym typeface="Roboto"/>
              </a:rPr>
              <a:t>l</a:t>
            </a:r>
            <a:r>
              <a:rPr lang="en" sz="1400" dirty="0">
                <a:latin typeface="Roboto"/>
                <a:ea typeface="Roboto"/>
                <a:cs typeface="Roboto"/>
                <a:sym typeface="Roboto"/>
              </a:rPr>
              <a:t>ocalhost) on our computer and then use our browser to interact with it. </a:t>
            </a:r>
            <a:endParaRPr sz="1400" dirty="0">
              <a:latin typeface="Roboto"/>
              <a:ea typeface="Roboto"/>
              <a:cs typeface="Roboto"/>
              <a:sym typeface="Roboto"/>
            </a:endParaRPr>
          </a:p>
        </p:txBody>
      </p:sp>
      <p:pic>
        <p:nvPicPr>
          <p:cNvPr id="2376" name="Google Shape;2376;p144"/>
          <p:cNvPicPr preferRelativeResize="0"/>
          <p:nvPr/>
        </p:nvPicPr>
        <p:blipFill rotWithShape="1">
          <a:blip r:embed="rId3">
            <a:alphaModFix/>
          </a:blip>
          <a:srcRect t="1774" b="1765"/>
          <a:stretch/>
        </p:blipFill>
        <p:spPr>
          <a:xfrm>
            <a:off x="429768" y="1185672"/>
            <a:ext cx="577805" cy="446400"/>
          </a:xfrm>
          <a:prstGeom prst="rect">
            <a:avLst/>
          </a:prstGeom>
          <a:noFill/>
          <a:ln>
            <a:noFill/>
          </a:ln>
        </p:spPr>
      </p:pic>
      <p:pic>
        <p:nvPicPr>
          <p:cNvPr id="2377" name="Google Shape;2377;p144"/>
          <p:cNvPicPr preferRelativeResize="0"/>
          <p:nvPr/>
        </p:nvPicPr>
        <p:blipFill rotWithShape="1">
          <a:blip r:embed="rId3">
            <a:alphaModFix/>
          </a:blip>
          <a:srcRect t="1774" b="1765"/>
          <a:stretch/>
        </p:blipFill>
        <p:spPr>
          <a:xfrm>
            <a:off x="429768" y="1772647"/>
            <a:ext cx="577805" cy="446400"/>
          </a:xfrm>
          <a:prstGeom prst="rect">
            <a:avLst/>
          </a:prstGeom>
          <a:noFill/>
          <a:ln>
            <a:noFill/>
          </a:ln>
        </p:spPr>
      </p:pic>
      <p:grpSp>
        <p:nvGrpSpPr>
          <p:cNvPr id="2378" name="Google Shape;2378;p144"/>
          <p:cNvGrpSpPr/>
          <p:nvPr/>
        </p:nvGrpSpPr>
        <p:grpSpPr>
          <a:xfrm>
            <a:off x="2801609" y="2528711"/>
            <a:ext cx="2667142" cy="2302981"/>
            <a:chOff x="2801525" y="2905650"/>
            <a:chExt cx="2230425" cy="1925891"/>
          </a:xfrm>
        </p:grpSpPr>
        <p:sp>
          <p:nvSpPr>
            <p:cNvPr id="2379" name="Google Shape;2379;p144"/>
            <p:cNvSpPr/>
            <p:nvPr/>
          </p:nvSpPr>
          <p:spPr>
            <a:xfrm rot="2036725">
              <a:off x="3309442" y="3885194"/>
              <a:ext cx="896127" cy="181972"/>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4"/>
            <p:cNvSpPr/>
            <p:nvPr/>
          </p:nvSpPr>
          <p:spPr>
            <a:xfrm rot="8763275" flipH="1">
              <a:off x="3309442" y="3692656"/>
              <a:ext cx="896127" cy="181972"/>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1" name="Google Shape;2381;p144"/>
            <p:cNvPicPr preferRelativeResize="0"/>
            <p:nvPr/>
          </p:nvPicPr>
          <p:blipFill>
            <a:blip r:embed="rId4">
              <a:alphaModFix/>
            </a:blip>
            <a:stretch>
              <a:fillRect/>
            </a:stretch>
          </p:blipFill>
          <p:spPr>
            <a:xfrm>
              <a:off x="4112450" y="3119200"/>
              <a:ext cx="919500" cy="999954"/>
            </a:xfrm>
            <a:prstGeom prst="rect">
              <a:avLst/>
            </a:prstGeom>
            <a:noFill/>
            <a:ln>
              <a:noFill/>
            </a:ln>
          </p:spPr>
        </p:pic>
        <p:pic>
          <p:nvPicPr>
            <p:cNvPr id="2382" name="Google Shape;2382;p144"/>
            <p:cNvPicPr preferRelativeResize="0"/>
            <p:nvPr/>
          </p:nvPicPr>
          <p:blipFill rotWithShape="1">
            <a:blip r:embed="rId5">
              <a:alphaModFix/>
            </a:blip>
            <a:srcRect/>
            <a:stretch/>
          </p:blipFill>
          <p:spPr>
            <a:xfrm>
              <a:off x="4180050" y="4128050"/>
              <a:ext cx="784299" cy="703491"/>
            </a:xfrm>
            <a:prstGeom prst="rect">
              <a:avLst/>
            </a:prstGeom>
            <a:noFill/>
            <a:ln>
              <a:noFill/>
            </a:ln>
          </p:spPr>
        </p:pic>
        <p:sp>
          <p:nvSpPr>
            <p:cNvPr id="2383" name="Google Shape;2383;p144"/>
            <p:cNvSpPr txBox="1"/>
            <p:nvPr/>
          </p:nvSpPr>
          <p:spPr>
            <a:xfrm>
              <a:off x="4161750" y="4171075"/>
              <a:ext cx="784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dk1"/>
                  </a:solidFill>
                  <a:latin typeface="Roboto"/>
                  <a:ea typeface="Roboto"/>
                  <a:cs typeface="Roboto"/>
                  <a:sym typeface="Roboto"/>
                </a:rPr>
                <a:t>Browser</a:t>
              </a:r>
              <a:r>
                <a:rPr lang="en" sz="1000">
                  <a:solidFill>
                    <a:schemeClr val="dk1"/>
                  </a:solidFill>
                  <a:latin typeface="Roboto Light"/>
                  <a:ea typeface="Roboto Light"/>
                  <a:cs typeface="Roboto Light"/>
                  <a:sym typeface="Roboto Light"/>
                </a:rPr>
                <a:t> </a:t>
              </a:r>
              <a:endParaRPr sz="1000">
                <a:latin typeface="Roboto Light"/>
                <a:ea typeface="Roboto Light"/>
                <a:cs typeface="Roboto Light"/>
                <a:sym typeface="Roboto Light"/>
              </a:endParaRPr>
            </a:p>
          </p:txBody>
        </p:sp>
        <p:pic>
          <p:nvPicPr>
            <p:cNvPr id="2384" name="Google Shape;2384;p144"/>
            <p:cNvPicPr preferRelativeResize="0"/>
            <p:nvPr/>
          </p:nvPicPr>
          <p:blipFill rotWithShape="1">
            <a:blip r:embed="rId5">
              <a:alphaModFix/>
            </a:blip>
            <a:srcRect/>
            <a:stretch/>
          </p:blipFill>
          <p:spPr>
            <a:xfrm>
              <a:off x="2823975" y="3581963"/>
              <a:ext cx="784299" cy="703491"/>
            </a:xfrm>
            <a:prstGeom prst="rect">
              <a:avLst/>
            </a:prstGeom>
            <a:noFill/>
            <a:ln>
              <a:noFill/>
            </a:ln>
          </p:spPr>
        </p:pic>
        <p:sp>
          <p:nvSpPr>
            <p:cNvPr id="2385" name="Google Shape;2385;p144"/>
            <p:cNvSpPr txBox="1"/>
            <p:nvPr/>
          </p:nvSpPr>
          <p:spPr>
            <a:xfrm>
              <a:off x="4112450" y="2905650"/>
              <a:ext cx="8520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dk1"/>
                  </a:solidFill>
                  <a:latin typeface="Roboto"/>
                  <a:ea typeface="Roboto"/>
                  <a:cs typeface="Roboto"/>
                  <a:sym typeface="Roboto"/>
                </a:rPr>
                <a:t>Localhost</a:t>
              </a:r>
              <a:endParaRPr sz="1000">
                <a:latin typeface="Roboto Light"/>
                <a:ea typeface="Roboto Light"/>
                <a:cs typeface="Roboto Light"/>
                <a:sym typeface="Roboto Light"/>
              </a:endParaRPr>
            </a:p>
          </p:txBody>
        </p:sp>
        <p:sp>
          <p:nvSpPr>
            <p:cNvPr id="2386" name="Google Shape;2386;p144"/>
            <p:cNvSpPr txBox="1"/>
            <p:nvPr/>
          </p:nvSpPr>
          <p:spPr>
            <a:xfrm>
              <a:off x="2801525" y="3650525"/>
              <a:ext cx="806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Personal Computer</a:t>
              </a:r>
              <a:endParaRPr sz="1000">
                <a:latin typeface="Roboto"/>
                <a:ea typeface="Roboto"/>
                <a:cs typeface="Roboto"/>
                <a:sym typeface="Robot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2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4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Building a Server</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2393" name="Google Shape;2393;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Server-Side!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037"/>
        <p:cNvGrpSpPr/>
        <p:nvPr/>
      </p:nvGrpSpPr>
      <p:grpSpPr>
        <a:xfrm>
          <a:off x="0" y="0"/>
          <a:ext cx="0" cy="0"/>
          <a:chOff x="0" y="0"/>
          <a:chExt cx="0" cy="0"/>
        </a:xfrm>
      </p:grpSpPr>
      <p:sp>
        <p:nvSpPr>
          <p:cNvPr id="2038" name="Google Shape;2038;p120"/>
          <p:cNvSpPr/>
          <p:nvPr/>
        </p:nvSpPr>
        <p:spPr>
          <a:xfrm>
            <a:off x="113650" y="433950"/>
            <a:ext cx="8885700" cy="51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9" name="Google Shape;2039;p120"/>
          <p:cNvPicPr preferRelativeResize="0"/>
          <p:nvPr/>
        </p:nvPicPr>
        <p:blipFill>
          <a:blip r:embed="rId3">
            <a:alphaModFix/>
          </a:blip>
          <a:stretch>
            <a:fillRect/>
          </a:stretch>
        </p:blipFill>
        <p:spPr>
          <a:xfrm>
            <a:off x="922063" y="152400"/>
            <a:ext cx="7299878" cy="4611850"/>
          </a:xfrm>
          <a:prstGeom prst="rect">
            <a:avLst/>
          </a:prstGeom>
          <a:noFill/>
          <a:ln>
            <a:noFill/>
          </a:ln>
        </p:spPr>
      </p:pic>
      <p:sp>
        <p:nvSpPr>
          <p:cNvPr id="2040" name="Google Shape;2040;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41" name="Google Shape;2041;p120"/>
          <p:cNvSpPr txBox="1"/>
          <p:nvPr/>
        </p:nvSpPr>
        <p:spPr>
          <a:xfrm>
            <a:off x="1508475" y="1704825"/>
            <a:ext cx="6126900" cy="226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a:latin typeface="Roboto"/>
                <a:ea typeface="Roboto"/>
                <a:cs typeface="Roboto"/>
                <a:sym typeface="Roboto"/>
              </a:rPr>
              <a:t>Node and Express servers</a:t>
            </a:r>
            <a:r>
              <a:rPr lang="en" sz="3000">
                <a:latin typeface="Roboto"/>
                <a:ea typeface="Roboto"/>
                <a:cs typeface="Roboto"/>
                <a:sym typeface="Roboto"/>
              </a:rPr>
              <a:t> </a:t>
            </a:r>
            <a:br>
              <a:rPr lang="en" sz="3000">
                <a:latin typeface="Roboto"/>
                <a:ea typeface="Roboto"/>
                <a:cs typeface="Roboto"/>
                <a:sym typeface="Roboto"/>
              </a:rPr>
            </a:br>
            <a:r>
              <a:rPr lang="en" sz="3000">
                <a:latin typeface="Roboto Light"/>
                <a:ea typeface="Roboto Light"/>
                <a:cs typeface="Roboto Light"/>
                <a:sym typeface="Roboto Light"/>
              </a:rPr>
              <a:t>and </a:t>
            </a:r>
            <a:r>
              <a:rPr lang="en" sz="3000" b="1">
                <a:latin typeface="Roboto"/>
                <a:ea typeface="Roboto"/>
                <a:cs typeface="Roboto"/>
                <a:sym typeface="Roboto"/>
              </a:rPr>
              <a:t>routing</a:t>
            </a:r>
            <a:r>
              <a:rPr lang="en" sz="3000">
                <a:latin typeface="Roboto Light"/>
                <a:ea typeface="Roboto Light"/>
                <a:cs typeface="Roboto Light"/>
                <a:sym typeface="Roboto Light"/>
              </a:rPr>
              <a:t> are two of the </a:t>
            </a:r>
            <a:br>
              <a:rPr lang="en" sz="3000">
                <a:latin typeface="Roboto Light"/>
                <a:ea typeface="Roboto Light"/>
                <a:cs typeface="Roboto Light"/>
                <a:sym typeface="Roboto Light"/>
              </a:rPr>
            </a:br>
            <a:r>
              <a:rPr lang="en" sz="3000" i="1">
                <a:latin typeface="Roboto Light"/>
                <a:ea typeface="Roboto Light"/>
                <a:cs typeface="Roboto Light"/>
                <a:sym typeface="Roboto Light"/>
              </a:rPr>
              <a:t>most important concepts</a:t>
            </a:r>
            <a:r>
              <a:rPr lang="en" sz="3000">
                <a:latin typeface="Roboto Light"/>
                <a:ea typeface="Roboto Light"/>
                <a:cs typeface="Roboto Light"/>
                <a:sym typeface="Roboto Light"/>
              </a:rPr>
              <a:t> </a:t>
            </a:r>
            <a:br>
              <a:rPr lang="en" sz="3000">
                <a:latin typeface="Roboto Light"/>
                <a:ea typeface="Roboto Light"/>
                <a:cs typeface="Roboto Light"/>
                <a:sym typeface="Roboto Light"/>
              </a:rPr>
            </a:br>
            <a:r>
              <a:rPr lang="en" sz="3000">
                <a:latin typeface="Roboto Light"/>
                <a:ea typeface="Roboto Light"/>
                <a:cs typeface="Roboto Light"/>
                <a:sym typeface="Roboto Light"/>
              </a:rPr>
              <a:t>in the </a:t>
            </a:r>
            <a:r>
              <a:rPr lang="en" sz="3000" i="1">
                <a:latin typeface="Roboto Light"/>
                <a:ea typeface="Roboto Light"/>
                <a:cs typeface="Roboto Light"/>
                <a:sym typeface="Roboto Light"/>
              </a:rPr>
              <a:t>entire</a:t>
            </a:r>
            <a:r>
              <a:rPr lang="en" sz="3000">
                <a:latin typeface="Roboto Light"/>
                <a:ea typeface="Roboto Light"/>
                <a:cs typeface="Roboto Light"/>
                <a:sym typeface="Roboto Light"/>
              </a:rPr>
              <a:t> program.</a:t>
            </a:r>
            <a:endParaRPr sz="30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endParaRPr sz="3000">
              <a:latin typeface="Roboto"/>
              <a:ea typeface="Roboto"/>
              <a:cs typeface="Roboto"/>
              <a:sym typeface="Roboto"/>
            </a:endParaRPr>
          </a:p>
          <a:p>
            <a:pPr marL="0" lvl="0" indent="0" algn="ctr" rtl="0">
              <a:spcBef>
                <a:spcPts val="0"/>
              </a:spcBef>
              <a:spcAft>
                <a:spcPts val="0"/>
              </a:spcAft>
              <a:buNone/>
            </a:pPr>
            <a:endParaRPr sz="3000">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Building a Server</a:t>
            </a:r>
            <a:endParaRPr/>
          </a:p>
        </p:txBody>
      </p:sp>
      <p:sp>
        <p:nvSpPr>
          <p:cNvPr id="2399" name="Google Shape;2399;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400" name="Google Shape;2400;p146"/>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6"/>
          <p:cNvSpPr txBox="1">
            <a:spLocks noGrp="1"/>
          </p:cNvSpPr>
          <p:nvPr>
            <p:ph type="subTitle" idx="1"/>
          </p:nvPr>
        </p:nvSpPr>
        <p:spPr>
          <a:xfrm>
            <a:off x="12225" y="864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For our purposes, “building a server” means writing code that handles what the server will do (</a:t>
            </a:r>
            <a:r>
              <a:rPr lang="en-US" dirty="0">
                <a:latin typeface="Roboto"/>
                <a:ea typeface="Roboto"/>
                <a:cs typeface="Roboto"/>
                <a:sym typeface="Roboto"/>
              </a:rPr>
              <a:t>back-end development</a:t>
            </a:r>
            <a:r>
              <a:rPr lang="en" dirty="0">
                <a:latin typeface="Roboto"/>
                <a:ea typeface="Roboto"/>
                <a:cs typeface="Roboto"/>
                <a:sym typeface="Roboto"/>
              </a:rPr>
              <a:t>.)</a:t>
            </a:r>
            <a:endParaRPr dirty="0">
              <a:latin typeface="Roboto"/>
              <a:ea typeface="Roboto"/>
              <a:cs typeface="Roboto"/>
              <a:sym typeface="Roboto"/>
            </a:endParaRPr>
          </a:p>
        </p:txBody>
      </p:sp>
      <p:sp>
        <p:nvSpPr>
          <p:cNvPr id="2402" name="Google Shape;2402;p146"/>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6"/>
          <p:cNvSpPr/>
          <p:nvPr/>
        </p:nvSpPr>
        <p:spPr>
          <a:xfrm>
            <a:off x="1352550" y="2540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6"/>
          <p:cNvSpPr txBox="1">
            <a:spLocks noGrp="1"/>
          </p:cNvSpPr>
          <p:nvPr>
            <p:ph type="subTitle" idx="2"/>
          </p:nvPr>
        </p:nvSpPr>
        <p:spPr>
          <a:xfrm>
            <a:off x="-12225" y="1700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It’s important to note that even though you pay for server-side hardware, you still need to write the code that goes inside.</a:t>
            </a:r>
            <a:endParaRPr sz="1800" dirty="0">
              <a:latin typeface="Roboto"/>
              <a:ea typeface="Roboto"/>
              <a:cs typeface="Roboto"/>
              <a:sym typeface="Roboto"/>
            </a:endParaRPr>
          </a:p>
        </p:txBody>
      </p:sp>
      <p:sp>
        <p:nvSpPr>
          <p:cNvPr id="2405" name="Google Shape;2405;p146"/>
          <p:cNvSpPr txBox="1">
            <a:spLocks noGrp="1"/>
          </p:cNvSpPr>
          <p:nvPr>
            <p:ph type="subTitle" idx="3"/>
          </p:nvPr>
        </p:nvSpPr>
        <p:spPr>
          <a:xfrm>
            <a:off x="0" y="2542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code enables functions such as:</a:t>
            </a:r>
            <a:endParaRPr sz="1800" dirty="0">
              <a:latin typeface="Roboto"/>
              <a:ea typeface="Roboto"/>
              <a:cs typeface="Roboto"/>
              <a:sym typeface="Roboto"/>
            </a:endParaRPr>
          </a:p>
        </p:txBody>
      </p:sp>
      <p:pic>
        <p:nvPicPr>
          <p:cNvPr id="2406" name="Google Shape;2406;p146"/>
          <p:cNvPicPr preferRelativeResize="0"/>
          <p:nvPr/>
        </p:nvPicPr>
        <p:blipFill rotWithShape="1">
          <a:blip r:embed="rId3">
            <a:alphaModFix/>
          </a:blip>
          <a:srcRect t="1830" b="1830"/>
          <a:stretch/>
        </p:blipFill>
        <p:spPr>
          <a:xfrm>
            <a:off x="429768" y="869411"/>
            <a:ext cx="785567" cy="606900"/>
          </a:xfrm>
          <a:prstGeom prst="rect">
            <a:avLst/>
          </a:prstGeom>
          <a:noFill/>
          <a:ln>
            <a:noFill/>
          </a:ln>
        </p:spPr>
      </p:pic>
      <p:pic>
        <p:nvPicPr>
          <p:cNvPr id="2407" name="Google Shape;2407;p146"/>
          <p:cNvPicPr preferRelativeResize="0"/>
          <p:nvPr/>
        </p:nvPicPr>
        <p:blipFill rotWithShape="1">
          <a:blip r:embed="rId3">
            <a:alphaModFix/>
          </a:blip>
          <a:srcRect t="1830" b="1830"/>
          <a:stretch/>
        </p:blipFill>
        <p:spPr>
          <a:xfrm>
            <a:off x="429768" y="1693698"/>
            <a:ext cx="785567" cy="606900"/>
          </a:xfrm>
          <a:prstGeom prst="rect">
            <a:avLst/>
          </a:prstGeom>
          <a:noFill/>
          <a:ln>
            <a:noFill/>
          </a:ln>
        </p:spPr>
      </p:pic>
      <p:pic>
        <p:nvPicPr>
          <p:cNvPr id="2408" name="Google Shape;2408;p146"/>
          <p:cNvPicPr preferRelativeResize="0"/>
          <p:nvPr/>
        </p:nvPicPr>
        <p:blipFill rotWithShape="1">
          <a:blip r:embed="rId3">
            <a:alphaModFix/>
          </a:blip>
          <a:srcRect t="1830" b="1830"/>
          <a:stretch/>
        </p:blipFill>
        <p:spPr>
          <a:xfrm>
            <a:off x="429768" y="2548861"/>
            <a:ext cx="785567" cy="606900"/>
          </a:xfrm>
          <a:prstGeom prst="rect">
            <a:avLst/>
          </a:prstGeom>
          <a:noFill/>
          <a:ln>
            <a:noFill/>
          </a:ln>
        </p:spPr>
      </p:pic>
      <p:sp>
        <p:nvSpPr>
          <p:cNvPr id="2409" name="Google Shape;2409;p146"/>
          <p:cNvSpPr/>
          <p:nvPr/>
        </p:nvSpPr>
        <p:spPr>
          <a:xfrm>
            <a:off x="1930674" y="4133075"/>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6"/>
          <p:cNvSpPr txBox="1">
            <a:spLocks noGrp="1"/>
          </p:cNvSpPr>
          <p:nvPr>
            <p:ph type="subTitle" idx="4"/>
          </p:nvPr>
        </p:nvSpPr>
        <p:spPr>
          <a:xfrm>
            <a:off x="825849" y="4133200"/>
            <a:ext cx="40071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Performing server-side processes</a:t>
            </a:r>
            <a:endParaRPr>
              <a:latin typeface="Roboto"/>
              <a:ea typeface="Roboto"/>
              <a:cs typeface="Roboto"/>
              <a:sym typeface="Roboto"/>
            </a:endParaRPr>
          </a:p>
        </p:txBody>
      </p:sp>
      <p:sp>
        <p:nvSpPr>
          <p:cNvPr id="2411" name="Google Shape;2411;p146"/>
          <p:cNvSpPr/>
          <p:nvPr/>
        </p:nvSpPr>
        <p:spPr>
          <a:xfrm>
            <a:off x="1930549" y="3256700"/>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6"/>
          <p:cNvSpPr txBox="1">
            <a:spLocks noGrp="1"/>
          </p:cNvSpPr>
          <p:nvPr>
            <p:ph type="subTitle" idx="5"/>
          </p:nvPr>
        </p:nvSpPr>
        <p:spPr>
          <a:xfrm>
            <a:off x="850575" y="3256825"/>
            <a:ext cx="45228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Establishing connections to the database</a:t>
            </a:r>
            <a:endParaRPr dirty="0">
              <a:latin typeface="Roboto"/>
              <a:ea typeface="Roboto"/>
              <a:cs typeface="Roboto"/>
              <a:sym typeface="Roboto"/>
            </a:endParaRPr>
          </a:p>
        </p:txBody>
      </p:sp>
      <p:sp>
        <p:nvSpPr>
          <p:cNvPr id="2413" name="Google Shape;2413;p146"/>
          <p:cNvSpPr/>
          <p:nvPr/>
        </p:nvSpPr>
        <p:spPr>
          <a:xfrm>
            <a:off x="1930549" y="3694825"/>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6"/>
          <p:cNvSpPr txBox="1">
            <a:spLocks noGrp="1"/>
          </p:cNvSpPr>
          <p:nvPr>
            <p:ph type="subTitle" idx="6"/>
          </p:nvPr>
        </p:nvSpPr>
        <p:spPr>
          <a:xfrm>
            <a:off x="850575" y="3694950"/>
            <a:ext cx="39825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Handling client-side URL requests</a:t>
            </a:r>
            <a:endParaRPr>
              <a:latin typeface="Roboto"/>
              <a:ea typeface="Roboto"/>
              <a:cs typeface="Roboto"/>
              <a:sym typeface="Roboto"/>
            </a:endParaRPr>
          </a:p>
        </p:txBody>
      </p:sp>
      <p:pic>
        <p:nvPicPr>
          <p:cNvPr id="2415" name="Google Shape;2415;p146"/>
          <p:cNvPicPr preferRelativeResize="0"/>
          <p:nvPr/>
        </p:nvPicPr>
        <p:blipFill rotWithShape="1">
          <a:blip r:embed="rId4">
            <a:alphaModFix/>
          </a:blip>
          <a:srcRect t="2552" b="2561"/>
          <a:stretch/>
        </p:blipFill>
        <p:spPr>
          <a:xfrm>
            <a:off x="1356531" y="3259697"/>
            <a:ext cx="475488" cy="361371"/>
          </a:xfrm>
          <a:prstGeom prst="rect">
            <a:avLst/>
          </a:prstGeom>
          <a:noFill/>
          <a:ln>
            <a:noFill/>
          </a:ln>
        </p:spPr>
      </p:pic>
      <p:pic>
        <p:nvPicPr>
          <p:cNvPr id="2416" name="Google Shape;2416;p146"/>
          <p:cNvPicPr preferRelativeResize="0"/>
          <p:nvPr/>
        </p:nvPicPr>
        <p:blipFill rotWithShape="1">
          <a:blip r:embed="rId4">
            <a:alphaModFix/>
          </a:blip>
          <a:srcRect t="2552" b="2561"/>
          <a:stretch/>
        </p:blipFill>
        <p:spPr>
          <a:xfrm>
            <a:off x="1356531" y="3707753"/>
            <a:ext cx="475488" cy="361371"/>
          </a:xfrm>
          <a:prstGeom prst="rect">
            <a:avLst/>
          </a:prstGeom>
          <a:noFill/>
          <a:ln>
            <a:noFill/>
          </a:ln>
        </p:spPr>
      </p:pic>
      <p:pic>
        <p:nvPicPr>
          <p:cNvPr id="2417" name="Google Shape;2417;p146"/>
          <p:cNvPicPr preferRelativeResize="0"/>
          <p:nvPr/>
        </p:nvPicPr>
        <p:blipFill rotWithShape="1">
          <a:blip r:embed="rId4">
            <a:alphaModFix/>
          </a:blip>
          <a:srcRect t="2552" b="2561"/>
          <a:stretch/>
        </p:blipFill>
        <p:spPr>
          <a:xfrm>
            <a:off x="1356531" y="4127072"/>
            <a:ext cx="475488" cy="361371"/>
          </a:xfrm>
          <a:prstGeom prst="rect">
            <a:avLst/>
          </a:prstGeom>
          <a:noFill/>
          <a:ln>
            <a:noFill/>
          </a:ln>
        </p:spPr>
      </p:pic>
      <p:sp>
        <p:nvSpPr>
          <p:cNvPr id="2418" name="Google Shape;2418;p146"/>
          <p:cNvSpPr/>
          <p:nvPr/>
        </p:nvSpPr>
        <p:spPr>
          <a:xfrm>
            <a:off x="5856899" y="3256638"/>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46"/>
          <p:cNvSpPr txBox="1">
            <a:spLocks noGrp="1"/>
          </p:cNvSpPr>
          <p:nvPr>
            <p:ph type="subTitle" idx="7"/>
          </p:nvPr>
        </p:nvSpPr>
        <p:spPr>
          <a:xfrm>
            <a:off x="4853125" y="3256763"/>
            <a:ext cx="39825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Authenticating user requests</a:t>
            </a:r>
            <a:endParaRPr>
              <a:latin typeface="Roboto"/>
              <a:ea typeface="Roboto"/>
              <a:cs typeface="Roboto"/>
              <a:sym typeface="Roboto"/>
            </a:endParaRPr>
          </a:p>
        </p:txBody>
      </p:sp>
      <p:sp>
        <p:nvSpPr>
          <p:cNvPr id="2420" name="Google Shape;2420;p146"/>
          <p:cNvSpPr/>
          <p:nvPr/>
        </p:nvSpPr>
        <p:spPr>
          <a:xfrm>
            <a:off x="5856899" y="3694763"/>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421" name="Google Shape;2421;p146"/>
          <p:cNvSpPr txBox="1">
            <a:spLocks noGrp="1"/>
          </p:cNvSpPr>
          <p:nvPr>
            <p:ph type="subTitle" idx="8"/>
          </p:nvPr>
        </p:nvSpPr>
        <p:spPr>
          <a:xfrm>
            <a:off x="4853125" y="3694888"/>
            <a:ext cx="39825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Logging client requests</a:t>
            </a:r>
            <a:endParaRPr sz="1200">
              <a:latin typeface="Roboto"/>
              <a:ea typeface="Roboto"/>
              <a:cs typeface="Roboto"/>
              <a:sym typeface="Roboto"/>
            </a:endParaRPr>
          </a:p>
        </p:txBody>
      </p:sp>
      <p:pic>
        <p:nvPicPr>
          <p:cNvPr id="2422" name="Google Shape;2422;p146"/>
          <p:cNvPicPr preferRelativeResize="0"/>
          <p:nvPr/>
        </p:nvPicPr>
        <p:blipFill rotWithShape="1">
          <a:blip r:embed="rId4">
            <a:alphaModFix/>
          </a:blip>
          <a:srcRect t="2552" b="2561"/>
          <a:stretch/>
        </p:blipFill>
        <p:spPr>
          <a:xfrm>
            <a:off x="5282881" y="3259635"/>
            <a:ext cx="475488" cy="361371"/>
          </a:xfrm>
          <a:prstGeom prst="rect">
            <a:avLst/>
          </a:prstGeom>
          <a:noFill/>
          <a:ln>
            <a:noFill/>
          </a:ln>
        </p:spPr>
      </p:pic>
      <p:pic>
        <p:nvPicPr>
          <p:cNvPr id="2423" name="Google Shape;2423;p146"/>
          <p:cNvPicPr preferRelativeResize="0"/>
          <p:nvPr/>
        </p:nvPicPr>
        <p:blipFill rotWithShape="1">
          <a:blip r:embed="rId4">
            <a:alphaModFix/>
          </a:blip>
          <a:srcRect t="2552" b="2561"/>
          <a:stretch/>
        </p:blipFill>
        <p:spPr>
          <a:xfrm>
            <a:off x="5282881" y="3707691"/>
            <a:ext cx="475488" cy="3613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Server: A Big Box</a:t>
            </a:r>
            <a:endParaRPr/>
          </a:p>
        </p:txBody>
      </p:sp>
      <p:sp>
        <p:nvSpPr>
          <p:cNvPr id="2429" name="Google Shape;2429;p1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Intro to Node Servers</a:t>
            </a:r>
            <a:endParaRPr/>
          </a:p>
        </p:txBody>
      </p:sp>
      <p:graphicFrame>
        <p:nvGraphicFramePr>
          <p:cNvPr id="2430" name="Google Shape;2430;p147"/>
          <p:cNvGraphicFramePr/>
          <p:nvPr>
            <p:extLst>
              <p:ext uri="{D42A27DB-BD31-4B8C-83A1-F6EECF244321}">
                <p14:modId xmlns:p14="http://schemas.microsoft.com/office/powerpoint/2010/main" val="1655384092"/>
              </p:ext>
            </p:extLst>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431" name="Google Shape;2431;p147"/>
          <p:cNvPicPr preferRelativeResize="0"/>
          <p:nvPr/>
        </p:nvPicPr>
        <p:blipFill rotWithShape="1">
          <a:blip r:embed="rId3">
            <a:alphaModFix/>
          </a:blip>
          <a:srcRect t="1774" b="1765"/>
          <a:stretch/>
        </p:blipFill>
        <p:spPr>
          <a:xfrm>
            <a:off x="429768" y="880872"/>
            <a:ext cx="577805" cy="446400"/>
          </a:xfrm>
          <a:prstGeom prst="rect">
            <a:avLst/>
          </a:prstGeom>
          <a:noFill/>
          <a:ln>
            <a:noFill/>
          </a:ln>
        </p:spPr>
      </p:pic>
      <p:sp>
        <p:nvSpPr>
          <p:cNvPr id="2432" name="Google Shape;2432;p147"/>
          <p:cNvSpPr txBox="1">
            <a:spLocks noGrp="1"/>
          </p:cNvSpPr>
          <p:nvPr>
            <p:ph type="subTitle" idx="1"/>
          </p:nvPr>
        </p:nvSpPr>
        <p:spPr>
          <a:xfrm>
            <a:off x="-12150" y="896112"/>
            <a:ext cx="4465200" cy="8988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a:latin typeface="Roboto"/>
                <a:ea typeface="Roboto"/>
                <a:cs typeface="Roboto"/>
                <a:sym typeface="Roboto"/>
              </a:rPr>
              <a:t>Throughout this week, imagine your server as a </a:t>
            </a:r>
            <a:r>
              <a:rPr lang="en" b="1">
                <a:latin typeface="Roboto"/>
                <a:ea typeface="Roboto"/>
                <a:cs typeface="Roboto"/>
                <a:sym typeface="Roboto"/>
              </a:rPr>
              <a:t>big, empty box</a:t>
            </a:r>
            <a:r>
              <a:rPr lang="en">
                <a:latin typeface="Roboto"/>
                <a:ea typeface="Roboto"/>
                <a:cs typeface="Roboto"/>
                <a:sym typeface="Roboto"/>
              </a:rPr>
              <a:t>.</a:t>
            </a:r>
            <a:endParaRPr>
              <a:latin typeface="Roboto"/>
              <a:ea typeface="Roboto"/>
              <a:cs typeface="Roboto"/>
              <a:sym typeface="Roboto"/>
            </a:endParaRPr>
          </a:p>
        </p:txBody>
      </p:sp>
      <p:pic>
        <p:nvPicPr>
          <p:cNvPr id="2433" name="Google Shape;2433;p147"/>
          <p:cNvPicPr preferRelativeResize="0"/>
          <p:nvPr/>
        </p:nvPicPr>
        <p:blipFill rotWithShape="1">
          <a:blip r:embed="rId3">
            <a:alphaModFix/>
          </a:blip>
          <a:srcRect t="1774" b="1765"/>
          <a:stretch/>
        </p:blipFill>
        <p:spPr>
          <a:xfrm>
            <a:off x="429768" y="2786645"/>
            <a:ext cx="577805" cy="446400"/>
          </a:xfrm>
          <a:prstGeom prst="rect">
            <a:avLst/>
          </a:prstGeom>
          <a:noFill/>
          <a:ln>
            <a:noFill/>
          </a:ln>
        </p:spPr>
      </p:pic>
      <p:sp>
        <p:nvSpPr>
          <p:cNvPr id="2434" name="Google Shape;2434;p147"/>
          <p:cNvSpPr txBox="1">
            <a:spLocks noGrp="1"/>
          </p:cNvSpPr>
          <p:nvPr>
            <p:ph type="subTitle" idx="2"/>
          </p:nvPr>
        </p:nvSpPr>
        <p:spPr>
          <a:xfrm>
            <a:off x="-12150" y="2801873"/>
            <a:ext cx="4651200" cy="8988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sz="1600" dirty="0">
                <a:latin typeface="Roboto"/>
                <a:ea typeface="Roboto"/>
                <a:cs typeface="Roboto"/>
                <a:sym typeface="Roboto"/>
              </a:rPr>
              <a:t>We will add </a:t>
            </a:r>
            <a:r>
              <a:rPr lang="en" sz="1600" b="1" dirty="0">
                <a:latin typeface="Roboto"/>
                <a:ea typeface="Roboto"/>
                <a:cs typeface="Roboto"/>
                <a:sym typeface="Roboto"/>
              </a:rPr>
              <a:t>code</a:t>
            </a:r>
            <a:r>
              <a:rPr lang="en" sz="1600" dirty="0">
                <a:latin typeface="Roboto"/>
                <a:ea typeface="Roboto"/>
                <a:cs typeface="Roboto"/>
                <a:sym typeface="Roboto"/>
              </a:rPr>
              <a:t> snippets and </a:t>
            </a:r>
            <a:r>
              <a:rPr lang="en" sz="1600" b="1" dirty="0">
                <a:latin typeface="Roboto"/>
                <a:ea typeface="Roboto"/>
                <a:cs typeface="Roboto"/>
                <a:sym typeface="Roboto"/>
              </a:rPr>
              <a:t>modules</a:t>
            </a:r>
            <a:r>
              <a:rPr lang="en" sz="1600" dirty="0">
                <a:latin typeface="Roboto"/>
                <a:ea typeface="Roboto"/>
                <a:cs typeface="Roboto"/>
                <a:sym typeface="Roboto"/>
              </a:rPr>
              <a:t> to give our big, empty box the power to do stuff in response to all the requests that come in.</a:t>
            </a:r>
            <a:endParaRPr sz="1600" dirty="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Connections</a:t>
            </a:r>
            <a:endParaRPr/>
          </a:p>
        </p:txBody>
      </p:sp>
      <p:sp>
        <p:nvSpPr>
          <p:cNvPr id="2440" name="Google Shape;2440;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41" name="Google Shape;2441;p148"/>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42" name="Google Shape;2442;p148"/>
          <p:cNvSpPr txBox="1">
            <a:spLocks noGrp="1"/>
          </p:cNvSpPr>
          <p:nvPr>
            <p:ph type="subTitle" idx="1"/>
          </p:nvPr>
        </p:nvSpPr>
        <p:spPr>
          <a:xfrm>
            <a:off x="0" y="675975"/>
            <a:ext cx="4328100" cy="188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do we allow the client to connect to the server? </a:t>
            </a:r>
            <a:endParaRPr/>
          </a:p>
          <a:p>
            <a:pPr marL="0" lvl="0" indent="0" algn="l" rtl="0">
              <a:spcBef>
                <a:spcPts val="0"/>
              </a:spcBef>
              <a:spcAft>
                <a:spcPts val="0"/>
              </a:spcAft>
              <a:buNone/>
            </a:pPr>
            <a:endParaRPr/>
          </a:p>
          <a:p>
            <a:pPr marL="0" lvl="0" indent="0" algn="l" rtl="0">
              <a:spcBef>
                <a:spcPts val="0"/>
              </a:spcBef>
              <a:spcAft>
                <a:spcPts val="0"/>
              </a:spcAft>
              <a:buNone/>
            </a:pPr>
            <a:r>
              <a:rPr lang="en"/>
              <a:t>We’ll add a listener to the server that allows it to </a:t>
            </a:r>
            <a:r>
              <a:rPr lang="en" b="1"/>
              <a:t>listen</a:t>
            </a:r>
            <a:r>
              <a:rPr lang="en"/>
              <a:t> for client requests.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Parsing</a:t>
            </a:r>
            <a:endParaRPr/>
          </a:p>
        </p:txBody>
      </p:sp>
      <p:sp>
        <p:nvSpPr>
          <p:cNvPr id="2448" name="Google Shape;2448;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graphicFrame>
        <p:nvGraphicFramePr>
          <p:cNvPr id="2449" name="Google Shape;2449;p149"/>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50" name="Google Shape;2450;p149"/>
          <p:cNvSpPr txBox="1">
            <a:spLocks noGrp="1"/>
          </p:cNvSpPr>
          <p:nvPr>
            <p:ph type="subTitle" idx="1"/>
          </p:nvPr>
        </p:nvSpPr>
        <p:spPr>
          <a:xfrm>
            <a:off x="0" y="675975"/>
            <a:ext cx="3994200" cy="1257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give the server the ability to </a:t>
            </a:r>
            <a:r>
              <a:rPr lang="en" b="1"/>
              <a:t>parse</a:t>
            </a:r>
            <a:r>
              <a:rPr lang="en"/>
              <a:t>, or interpret, URLs that the user requests.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Routing</a:t>
            </a:r>
            <a:endParaRPr/>
          </a:p>
        </p:txBody>
      </p:sp>
      <p:sp>
        <p:nvSpPr>
          <p:cNvPr id="2456" name="Google Shape;2456;p1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57" name="Google Shape;2457;p150"/>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58" name="Google Shape;2458;p150"/>
          <p:cNvSpPr txBox="1">
            <a:spLocks noGrp="1"/>
          </p:cNvSpPr>
          <p:nvPr>
            <p:ph type="subTitle" idx="1"/>
          </p:nvPr>
        </p:nvSpPr>
        <p:spPr>
          <a:xfrm>
            <a:off x="0" y="675975"/>
            <a:ext cx="4458600" cy="192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Then, based on a URL’s keywords, the server will be able to </a:t>
            </a:r>
            <a:r>
              <a:rPr lang="en" b="1"/>
              <a:t>route</a:t>
            </a:r>
            <a:r>
              <a:rPr lang="en"/>
              <a:t>, or direct, the flow of logic to initiate other processes.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62"/>
        <p:cNvGrpSpPr/>
        <p:nvPr/>
      </p:nvGrpSpPr>
      <p:grpSpPr>
        <a:xfrm>
          <a:off x="0" y="0"/>
          <a:ext cx="0" cy="0"/>
          <a:chOff x="0" y="0"/>
          <a:chExt cx="0" cy="0"/>
        </a:xfrm>
      </p:grpSpPr>
      <p:sp>
        <p:nvSpPr>
          <p:cNvPr id="2463" name="Google Shape;2463;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Sending Files</a:t>
            </a:r>
            <a:endParaRPr/>
          </a:p>
        </p:txBody>
      </p:sp>
      <p:sp>
        <p:nvSpPr>
          <p:cNvPr id="2464" name="Google Shape;2464;p1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65" name="Google Shape;2465;p151"/>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66" name="Google Shape;2466;p151"/>
          <p:cNvSpPr txBox="1">
            <a:spLocks noGrp="1"/>
          </p:cNvSpPr>
          <p:nvPr>
            <p:ph type="subTitle" idx="1"/>
          </p:nvPr>
        </p:nvSpPr>
        <p:spPr>
          <a:xfrm>
            <a:off x="0" y="675975"/>
            <a:ext cx="4609500" cy="1344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“other processes” might be sending an HTML file to be rendered or sending a JSON file to be rendered. </a:t>
            </a:r>
            <a:br>
              <a:rPr lang="en"/>
            </a:b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Receiving Posts</a:t>
            </a:r>
            <a:endParaRPr/>
          </a:p>
        </p:txBody>
      </p:sp>
      <p:sp>
        <p:nvSpPr>
          <p:cNvPr id="2472" name="Google Shape;2472;p15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73" name="Google Shape;2473;p152"/>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Receive POSTs</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74" name="Google Shape;2474;p152"/>
          <p:cNvSpPr txBox="1">
            <a:spLocks noGrp="1"/>
          </p:cNvSpPr>
          <p:nvPr>
            <p:ph type="subTitle" idx="1"/>
          </p:nvPr>
        </p:nvSpPr>
        <p:spPr>
          <a:xfrm>
            <a:off x="0" y="675975"/>
            <a:ext cx="4327800" cy="1901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also include a module to handle receiving a user’s POST requests—the data they send the server.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Performing Logic</a:t>
            </a:r>
            <a:endParaRPr/>
          </a:p>
        </p:txBody>
      </p:sp>
      <p:sp>
        <p:nvSpPr>
          <p:cNvPr id="2480" name="Google Shape;2480;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81" name="Google Shape;2481;p153"/>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Receive POSTs</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Server-Side Logic</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82" name="Google Shape;2482;p153"/>
          <p:cNvSpPr txBox="1">
            <a:spLocks noGrp="1"/>
          </p:cNvSpPr>
          <p:nvPr>
            <p:ph type="subTitle" idx="1"/>
          </p:nvPr>
        </p:nvSpPr>
        <p:spPr>
          <a:xfrm>
            <a:off x="0" y="675975"/>
            <a:ext cx="4748700" cy="194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also have complex server-side logic that will initiate in response to users visiting a route endpoint or sending us data.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And More!</a:t>
            </a:r>
            <a:endParaRPr/>
          </a:p>
        </p:txBody>
      </p:sp>
      <p:sp>
        <p:nvSpPr>
          <p:cNvPr id="2488" name="Google Shape;2488;p1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graphicFrame>
        <p:nvGraphicFramePr>
          <p:cNvPr id="2489" name="Google Shape;2489;p154"/>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Receive POSTs</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Server Side Logic</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r>
                        <a:rPr lang="en">
                          <a:solidFill>
                            <a:schemeClr val="dk1"/>
                          </a:solidFill>
                          <a:latin typeface="Inconsolata"/>
                          <a:ea typeface="Inconsolata"/>
                          <a:cs typeface="Inconsolata"/>
                          <a:sym typeface="Inconsolata"/>
                        </a:rPr>
                        <a:t>And More!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90" name="Google Shape;2490;p154"/>
          <p:cNvSpPr txBox="1">
            <a:spLocks noGrp="1"/>
          </p:cNvSpPr>
          <p:nvPr>
            <p:ph type="subTitle" idx="1"/>
          </p:nvPr>
        </p:nvSpPr>
        <p:spPr>
          <a:xfrm>
            <a:off x="-12150" y="893650"/>
            <a:ext cx="4465200" cy="446400"/>
          </a:xfrm>
          <a:prstGeom prst="rect">
            <a:avLst/>
          </a:prstGeom>
          <a:noFill/>
          <a:ln>
            <a:noFill/>
          </a:ln>
        </p:spPr>
        <p:txBody>
          <a:bodyPr spcFirstLastPara="1" wrap="square" lIns="1143000"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But it doesn’t stop there! </a:t>
            </a:r>
            <a:endParaRPr dirty="0">
              <a:latin typeface="Roboto"/>
              <a:ea typeface="Roboto"/>
              <a:cs typeface="Roboto"/>
              <a:sym typeface="Roboto"/>
            </a:endParaRPr>
          </a:p>
        </p:txBody>
      </p:sp>
      <p:pic>
        <p:nvPicPr>
          <p:cNvPr id="2491" name="Google Shape;2491;p154"/>
          <p:cNvPicPr preferRelativeResize="0"/>
          <p:nvPr/>
        </p:nvPicPr>
        <p:blipFill rotWithShape="1">
          <a:blip r:embed="rId3">
            <a:alphaModFix/>
          </a:blip>
          <a:srcRect t="1774" b="1765"/>
          <a:stretch/>
        </p:blipFill>
        <p:spPr>
          <a:xfrm>
            <a:off x="429768" y="880872"/>
            <a:ext cx="577805" cy="446400"/>
          </a:xfrm>
          <a:prstGeom prst="rect">
            <a:avLst/>
          </a:prstGeom>
          <a:noFill/>
          <a:ln>
            <a:noFill/>
          </a:ln>
        </p:spPr>
      </p:pic>
      <p:sp>
        <p:nvSpPr>
          <p:cNvPr id="2492" name="Google Shape;2492;p154"/>
          <p:cNvSpPr txBox="1">
            <a:spLocks noGrp="1"/>
          </p:cNvSpPr>
          <p:nvPr>
            <p:ph type="subTitle" idx="2"/>
          </p:nvPr>
        </p:nvSpPr>
        <p:spPr>
          <a:xfrm>
            <a:off x="-12150" y="1611825"/>
            <a:ext cx="4465200" cy="8988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sz="1800" dirty="0">
                <a:latin typeface="Roboto"/>
                <a:ea typeface="Roboto"/>
                <a:cs typeface="Roboto"/>
                <a:sym typeface="Roboto"/>
              </a:rPr>
              <a:t>We can add functionality for authentication, logging requests, connecting to databases, and so much more.</a:t>
            </a:r>
            <a:endParaRPr sz="1800" dirty="0">
              <a:latin typeface="Roboto"/>
              <a:ea typeface="Roboto"/>
              <a:cs typeface="Roboto"/>
              <a:sym typeface="Roboto"/>
            </a:endParaRPr>
          </a:p>
        </p:txBody>
      </p:sp>
      <p:pic>
        <p:nvPicPr>
          <p:cNvPr id="2493" name="Google Shape;2493;p154"/>
          <p:cNvPicPr preferRelativeResize="0"/>
          <p:nvPr/>
        </p:nvPicPr>
        <p:blipFill rotWithShape="1">
          <a:blip r:embed="rId3">
            <a:alphaModFix/>
          </a:blip>
          <a:srcRect t="1774" b="1765"/>
          <a:stretch/>
        </p:blipFill>
        <p:spPr>
          <a:xfrm>
            <a:off x="429768" y="1642772"/>
            <a:ext cx="577805" cy="446400"/>
          </a:xfrm>
          <a:prstGeom prst="rect">
            <a:avLst/>
          </a:prstGeom>
          <a:noFill/>
          <a:ln>
            <a:noFill/>
          </a:ln>
        </p:spPr>
      </p:pic>
      <p:sp>
        <p:nvSpPr>
          <p:cNvPr id="2494" name="Google Shape;2494;p154"/>
          <p:cNvSpPr txBox="1">
            <a:spLocks noGrp="1"/>
          </p:cNvSpPr>
          <p:nvPr>
            <p:ph type="subTitle" idx="3"/>
          </p:nvPr>
        </p:nvSpPr>
        <p:spPr>
          <a:xfrm>
            <a:off x="-12150" y="3105738"/>
            <a:ext cx="4465200" cy="16842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sz="1800" dirty="0">
                <a:latin typeface="Roboto"/>
                <a:ea typeface="Roboto"/>
                <a:cs typeface="Roboto"/>
                <a:sym typeface="Roboto"/>
              </a:rPr>
              <a:t>Always remember that we’re coding out these functionalities into our box!</a:t>
            </a:r>
            <a:endParaRPr sz="1800" dirty="0">
              <a:latin typeface="Roboto"/>
              <a:ea typeface="Roboto"/>
              <a:cs typeface="Roboto"/>
              <a:sym typeface="Roboto"/>
            </a:endParaRPr>
          </a:p>
        </p:txBody>
      </p:sp>
      <p:pic>
        <p:nvPicPr>
          <p:cNvPr id="2495" name="Google Shape;2495;p154"/>
          <p:cNvPicPr preferRelativeResize="0"/>
          <p:nvPr/>
        </p:nvPicPr>
        <p:blipFill rotWithShape="1">
          <a:blip r:embed="rId3">
            <a:alphaModFix/>
          </a:blip>
          <a:srcRect t="1774" b="1765"/>
          <a:stretch/>
        </p:blipFill>
        <p:spPr>
          <a:xfrm>
            <a:off x="429768" y="3136685"/>
            <a:ext cx="577805" cy="44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2" name="Google Shape;2502;p1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6148" name="Picture 4" descr="Image result for questions gif&quot;">
            <a:extLst>
              <a:ext uri="{FF2B5EF4-FFF2-40B4-BE49-F238E27FC236}">
                <a16:creationId xmlns:a16="http://schemas.microsoft.com/office/drawing/2014/main" id="{D338C41A-F737-44A4-A35A-D81409D6C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844" y="807656"/>
            <a:ext cx="4710312" cy="3528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Forewarning: This Is the Challenging Stuff</a:t>
            </a:r>
            <a:endParaRPr/>
          </a:p>
        </p:txBody>
      </p:sp>
      <p:sp>
        <p:nvSpPr>
          <p:cNvPr id="2047" name="Google Shape;2047;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topics we’ll cover over the next three weeks will be challenging at times, but it’s also some of the most important material. This is when you’ll go from humble HTML/CSS hackers to employable full-stack engineers. Bring your A game!</a:t>
            </a:r>
            <a:endParaRPr/>
          </a:p>
        </p:txBody>
      </p:sp>
      <p:sp>
        <p:nvSpPr>
          <p:cNvPr id="2048" name="Google Shape;2048;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2049" name="Google Shape;2049;p121"/>
          <p:cNvPicPr preferRelativeResize="0"/>
          <p:nvPr/>
        </p:nvPicPr>
        <p:blipFill rotWithShape="1">
          <a:blip r:embed="rId3">
            <a:alphaModFix/>
          </a:blip>
          <a:srcRect r="3381" b="3735"/>
          <a:stretch/>
        </p:blipFill>
        <p:spPr>
          <a:xfrm>
            <a:off x="3259450" y="1704200"/>
            <a:ext cx="2536350" cy="3092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507"/>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Tips for Success</a:t>
            </a:r>
            <a:endParaRPr/>
          </a:p>
        </p:txBody>
      </p:sp>
      <p:sp>
        <p:nvSpPr>
          <p:cNvPr id="2056" name="Google Shape;2056;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57" name="Google Shape;2057;p122"/>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Form a study group.</a:t>
            </a:r>
            <a:r>
              <a:rPr lang="en" sz="1200" dirty="0"/>
              <a:t> Get in the habit of explaining in-class exercises to one another, and work together on homework assignments.</a:t>
            </a:r>
            <a:endParaRPr sz="1200" dirty="0"/>
          </a:p>
        </p:txBody>
      </p:sp>
      <p:sp>
        <p:nvSpPr>
          <p:cNvPr id="2058" name="Google Shape;2058;p122"/>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Take notes! </a:t>
            </a:r>
            <a:r>
              <a:rPr lang="en" sz="1200"/>
              <a:t>Jot down key concepts and ideas that come out of the in-class activities to help you keep things straight!</a:t>
            </a:r>
            <a:endParaRPr sz="1200"/>
          </a:p>
        </p:txBody>
      </p:sp>
      <p:sp>
        <p:nvSpPr>
          <p:cNvPr id="2059" name="Google Shape;2059;p122"/>
          <p:cNvSpPr txBox="1">
            <a:spLocks noGrp="1"/>
          </p:cNvSpPr>
          <p:nvPr>
            <p:ph type="subTitle" idx="5"/>
          </p:nvPr>
        </p:nvSpPr>
        <p:spPr>
          <a:xfrm>
            <a:off x="0" y="306908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Ask “conceptual” questions.</a:t>
            </a:r>
            <a:r>
              <a:rPr lang="en" sz="1200"/>
              <a:t> It’s important to understand the big picture, so if a key concept is confusing, be sure to ask about it!</a:t>
            </a:r>
            <a:endParaRPr sz="1200"/>
          </a:p>
        </p:txBody>
      </p:sp>
      <p:sp>
        <p:nvSpPr>
          <p:cNvPr id="2060" name="Google Shape;2060;p122"/>
          <p:cNvSpPr txBox="1">
            <a:spLocks noGrp="1"/>
          </p:cNvSpPr>
          <p:nvPr>
            <p:ph type="subTitle" idx="6"/>
          </p:nvPr>
        </p:nvSpPr>
        <p:spPr>
          <a:xfrm>
            <a:off x="-12300" y="391178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Come to office hours. </a:t>
            </a:r>
            <a:r>
              <a:rPr lang="en" sz="1200"/>
              <a:t>Seeking help during office hours will be increasingly valuable as the material becomes more complex. Come to these sessions and ask questions! We’re here to help you.</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23"/>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a:latin typeface="Roboto"/>
                <a:ea typeface="Roboto"/>
                <a:cs typeface="Roboto"/>
                <a:sym typeface="Roboto"/>
              </a:rPr>
              <a:t>Want a Helpful Resource?</a:t>
            </a:r>
            <a:endParaRPr sz="3000" b="1">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2400">
                <a:latin typeface="Roboto Light"/>
                <a:ea typeface="Roboto Light"/>
                <a:cs typeface="Roboto Light"/>
                <a:sym typeface="Roboto Light"/>
              </a:rPr>
              <a:t>Sign up for a Pluralsight trial account and take their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Building Blocks of Express.js course. </a:t>
            </a:r>
            <a:endParaRPr sz="2400">
              <a:latin typeface="Roboto Light"/>
              <a:ea typeface="Roboto Light"/>
              <a:cs typeface="Roboto Light"/>
              <a:sym typeface="Roboto Light"/>
            </a:endParaRPr>
          </a:p>
          <a:p>
            <a:pPr marL="0" lvl="0" indent="0" algn="ctr" rtl="0">
              <a:lnSpc>
                <a:spcPct val="115000"/>
              </a:lnSpc>
              <a:spcBef>
                <a:spcPts val="0"/>
              </a:spcBef>
              <a:spcAft>
                <a:spcPts val="0"/>
              </a:spcAft>
              <a:buClr>
                <a:schemeClr val="dk1"/>
              </a:buClr>
              <a:buSzPts val="1100"/>
              <a:buFont typeface="Arial"/>
              <a:buNone/>
            </a:pPr>
            <a:r>
              <a:rPr lang="en" sz="2400" u="sng">
                <a:solidFill>
                  <a:srgbClr val="0000FF"/>
                </a:solidFill>
                <a:latin typeface="Roboto Light"/>
                <a:ea typeface="Roboto Light"/>
                <a:cs typeface="Roboto Light"/>
                <a:sym typeface="Roboto Light"/>
                <a:hlinkClick r:id="rId3"/>
              </a:rPr>
              <a:t>pluralsight.com</a:t>
            </a:r>
            <a:endParaRPr sz="2400">
              <a:solidFill>
                <a:srgbClr val="0000FF"/>
              </a:solidFill>
              <a:latin typeface="Roboto Light"/>
              <a:ea typeface="Roboto Light"/>
              <a:cs typeface="Roboto Light"/>
              <a:sym typeface="Roboto Light"/>
            </a:endParaRPr>
          </a:p>
          <a:p>
            <a:pPr marL="0" lvl="0" indent="0" algn="ctr" rtl="0">
              <a:lnSpc>
                <a:spcPct val="115000"/>
              </a:lnSpc>
              <a:spcBef>
                <a:spcPts val="0"/>
              </a:spcBef>
              <a:spcAft>
                <a:spcPts val="0"/>
              </a:spcAft>
              <a:buNone/>
            </a:pPr>
            <a:endParaRPr sz="2400">
              <a:latin typeface="Roboto Light"/>
              <a:ea typeface="Roboto Light"/>
              <a:cs typeface="Roboto Light"/>
              <a:sym typeface="Roboto Light"/>
            </a:endParaRPr>
          </a:p>
        </p:txBody>
      </p:sp>
      <p:sp>
        <p:nvSpPr>
          <p:cNvPr id="2066" name="Google Shape;2066;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Be Confident!</a:t>
            </a:r>
            <a:endParaRPr/>
          </a:p>
        </p:txBody>
      </p:sp>
      <p:sp>
        <p:nvSpPr>
          <p:cNvPr id="2072" name="Google Shape;2072;p124"/>
          <p:cNvSpPr txBox="1">
            <a:spLocks noGrp="1"/>
          </p:cNvSpPr>
          <p:nvPr>
            <p:ph type="subTitle" idx="1"/>
          </p:nvPr>
        </p:nvSpPr>
        <p:spPr>
          <a:xfrm>
            <a:off x="0" y="675975"/>
            <a:ext cx="51525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Remember: If you’ve made it this far, you’ve proven that you have what it takes to succeed. Keep going!</a:t>
            </a:r>
            <a:endParaRPr/>
          </a:p>
        </p:txBody>
      </p:sp>
      <p:sp>
        <p:nvSpPr>
          <p:cNvPr id="2073" name="Google Shape;2073;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1026" name="Picture 2" descr="Image result for confidence gif&quot;">
            <a:extLst>
              <a:ext uri="{FF2B5EF4-FFF2-40B4-BE49-F238E27FC236}">
                <a16:creationId xmlns:a16="http://schemas.microsoft.com/office/drawing/2014/main" id="{0A89EE55-FDC7-48CC-ADED-13220F1D44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34154" y="1718530"/>
            <a:ext cx="4572000" cy="256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079"/>
        <p:cNvGrpSpPr/>
        <p:nvPr/>
      </p:nvGrpSpPr>
      <p:grpSpPr>
        <a:xfrm>
          <a:off x="0" y="0"/>
          <a:ext cx="0" cy="0"/>
          <a:chOff x="0" y="0"/>
          <a:chExt cx="0" cy="0"/>
        </a:xfrm>
      </p:grpSpPr>
      <p:sp>
        <p:nvSpPr>
          <p:cNvPr id="2080" name="Google Shape;2080;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81" name="Google Shape;2081;p125"/>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a:latin typeface="Roboto"/>
                <a:ea typeface="Roboto"/>
                <a:cs typeface="Roboto"/>
                <a:sym typeface="Roboto"/>
              </a:rPr>
              <a:t>Remember Our Mantra:</a:t>
            </a:r>
            <a:endParaRPr sz="3000" b="1">
              <a:latin typeface="Roboto"/>
              <a:ea typeface="Roboto"/>
              <a:cs typeface="Roboto"/>
              <a:sym typeface="Roboto"/>
            </a:endParaRPr>
          </a:p>
          <a:p>
            <a:pPr marL="0" lvl="0" indent="0" algn="ctr" rtl="0">
              <a:spcBef>
                <a:spcPts val="0"/>
              </a:spcBef>
              <a:spcAft>
                <a:spcPts val="0"/>
              </a:spcAft>
              <a:buNone/>
            </a:pPr>
            <a:r>
              <a:rPr lang="en" sz="3000">
                <a:latin typeface="Roboto Light"/>
                <a:ea typeface="Roboto Light"/>
                <a:cs typeface="Roboto Light"/>
                <a:sym typeface="Roboto Light"/>
              </a:rPr>
              <a:t>When it comes to web development…</a:t>
            </a:r>
            <a:endParaRPr sz="3000">
              <a:latin typeface="Roboto Light"/>
              <a:ea typeface="Roboto Light"/>
              <a:cs typeface="Roboto Light"/>
              <a:sym typeface="Roboto Light"/>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086"/>
        <p:cNvGrpSpPr/>
        <p:nvPr/>
      </p:nvGrpSpPr>
      <p:grpSpPr>
        <a:xfrm>
          <a:off x="0" y="0"/>
          <a:ext cx="0" cy="0"/>
          <a:chOff x="0" y="0"/>
          <a:chExt cx="0" cy="0"/>
        </a:xfrm>
      </p:grpSpPr>
      <p:sp>
        <p:nvSpPr>
          <p:cNvPr id="2087" name="Google Shape;2087;p1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88" name="Google Shape;2088;p126"/>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 know nothing.</a:t>
            </a: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1884</Words>
  <Application>Microsoft Office PowerPoint</Application>
  <PresentationFormat>On-screen Show (16:9)</PresentationFormat>
  <Paragraphs>278</Paragraphs>
  <Slides>40</Slides>
  <Notes>40</Notes>
  <HiddenSlides>6</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40</vt:i4>
      </vt:variant>
    </vt:vector>
  </HeadingPairs>
  <TitlesOfParts>
    <vt:vector size="51" baseType="lpstr">
      <vt:lpstr>Roboto Medium</vt:lpstr>
      <vt:lpstr>Inconsolata</vt:lpstr>
      <vt:lpstr>Roboto Light</vt:lpstr>
      <vt:lpstr>Roboto</vt:lpstr>
      <vt:lpstr>Roboto Thin</vt:lpstr>
      <vt:lpstr>Calibri</vt:lpstr>
      <vt:lpstr>Arial</vt:lpstr>
      <vt:lpstr>Amatic SC</vt:lpstr>
      <vt:lpstr>Simple Light</vt:lpstr>
      <vt:lpstr>1_Unbranded</vt:lpstr>
      <vt:lpstr>1_Unbranded</vt:lpstr>
      <vt:lpstr>Lesson 11.1</vt:lpstr>
      <vt:lpstr>A Moment of Caution</vt:lpstr>
      <vt:lpstr>PowerPoint Presentation</vt:lpstr>
      <vt:lpstr>Forewarning: This Is the Challenging Stuff</vt:lpstr>
      <vt:lpstr>Tips for Success</vt:lpstr>
      <vt:lpstr>Want a Helpful Resource? Sign up for a Pluralsight trial account and take their  Building Blocks of Express.js course.  pluralsight.com </vt:lpstr>
      <vt:lpstr>Be Confident!</vt:lpstr>
      <vt:lpstr>Remember Our Mantra: When it comes to web development…</vt:lpstr>
      <vt:lpstr>I know nothing.</vt:lpstr>
      <vt:lpstr>PowerPoint Presentation</vt:lpstr>
      <vt:lpstr>So Let’s Begin</vt:lpstr>
      <vt:lpstr>Remind Me Again</vt:lpstr>
      <vt:lpstr>What Is a Server? </vt:lpstr>
      <vt:lpstr>Remind Me Again</vt:lpstr>
      <vt:lpstr>Server-Side Code in Action!</vt:lpstr>
      <vt:lpstr>Remind Me Again</vt:lpstr>
      <vt:lpstr>What Is a Client?</vt:lpstr>
      <vt:lpstr>Remind Me Again</vt:lpstr>
      <vt:lpstr>HTTP/HTTPS </vt:lpstr>
      <vt:lpstr>Full-Stack Development</vt:lpstr>
      <vt:lpstr>Full-Stack Development</vt:lpstr>
      <vt:lpstr>Deep Dive into Servers</vt:lpstr>
      <vt:lpstr>Visualizing Servers</vt:lpstr>
      <vt:lpstr>Visualizing Servers</vt:lpstr>
      <vt:lpstr>Visualizing Servers </vt:lpstr>
      <vt:lpstr>Where Do Servers Live?  </vt:lpstr>
      <vt:lpstr>Servers During Development</vt:lpstr>
      <vt:lpstr>PowerPoint Presentation</vt:lpstr>
      <vt:lpstr>Building a Server  </vt:lpstr>
      <vt:lpstr>Building a Server</vt:lpstr>
      <vt:lpstr>Your Server: A Big Box</vt:lpstr>
      <vt:lpstr>Inside the Box: Connections</vt:lpstr>
      <vt:lpstr>Inside the Box: Parsing</vt:lpstr>
      <vt:lpstr>Inside the Box: Routing</vt:lpstr>
      <vt:lpstr>Inside the Box: Sending Files</vt:lpstr>
      <vt:lpstr>Inside the Box: Receiving Posts</vt:lpstr>
      <vt:lpstr>Inside the Box: Performing Logic</vt:lpstr>
      <vt:lpstr>Inside the Box: And More!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11.1</dc:title>
  <cp:lastModifiedBy>Spencer Shadley</cp:lastModifiedBy>
  <cp:revision>15</cp:revision>
  <dcterms:modified xsi:type="dcterms:W3CDTF">2020-02-02T23:44:35Z</dcterms:modified>
</cp:coreProperties>
</file>